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 showSpecialPlsOnTitleSld="0" saveSubsetFonts="1">
  <p:sldMasterIdLst>
    <p:sldMasterId id="2147483662" r:id="rId1"/>
  </p:sldMasterIdLst>
  <p:notesMasterIdLst>
    <p:notesMasterId r:id="rId24"/>
  </p:notesMasterIdLst>
  <p:handoutMasterIdLst>
    <p:handoutMasterId r:id="rId25"/>
  </p:handoutMasterIdLst>
  <p:sldIdLst>
    <p:sldId id="266" r:id="rId2"/>
    <p:sldId id="268" r:id="rId3"/>
    <p:sldId id="267" r:id="rId4"/>
    <p:sldId id="271" r:id="rId5"/>
    <p:sldId id="288" r:id="rId6"/>
    <p:sldId id="287" r:id="rId7"/>
    <p:sldId id="286" r:id="rId8"/>
    <p:sldId id="270" r:id="rId9"/>
    <p:sldId id="276" r:id="rId10"/>
    <p:sldId id="277" r:id="rId11"/>
    <p:sldId id="278" r:id="rId12"/>
    <p:sldId id="289" r:id="rId13"/>
    <p:sldId id="290" r:id="rId14"/>
    <p:sldId id="291" r:id="rId15"/>
    <p:sldId id="292" r:id="rId16"/>
    <p:sldId id="280" r:id="rId17"/>
    <p:sldId id="293" r:id="rId18"/>
    <p:sldId id="294" r:id="rId19"/>
    <p:sldId id="295" r:id="rId20"/>
    <p:sldId id="296" r:id="rId21"/>
    <p:sldId id="297" r:id="rId22"/>
    <p:sldId id="275" r:id="rId23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MS PGothic" pitchFamily="34" charset="-128"/>
        <a:cs typeface="Arial" charset="0"/>
        <a:sym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54" autoAdjust="0"/>
    <p:restoredTop sz="94660"/>
  </p:normalViewPr>
  <p:slideViewPr>
    <p:cSldViewPr>
      <p:cViewPr varScale="1">
        <p:scale>
          <a:sx n="80" d="100"/>
          <a:sy n="80" d="100"/>
        </p:scale>
        <p:origin x="87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962295-B692-4675-A746-85E288DCED3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A0324658-14EE-4E69-A152-2B0D31E08134}">
      <dgm:prSet phldrT="[Texto]"/>
      <dgm:spPr/>
      <dgm:t>
        <a:bodyPr/>
        <a:lstStyle/>
        <a:p>
          <a:r>
            <a:rPr lang="es-CL" b="1" dirty="0" smtClean="0"/>
            <a:t>ELABORADO POR</a:t>
          </a:r>
          <a:endParaRPr lang="es-CL" b="1" dirty="0"/>
        </a:p>
      </dgm:t>
    </dgm:pt>
    <dgm:pt modelId="{DD4AA20C-9BF6-4358-99D3-5CAF7858DEDA}" type="parTrans" cxnId="{627CA78D-8C71-4E07-8852-97CB463D6A8E}">
      <dgm:prSet/>
      <dgm:spPr/>
      <dgm:t>
        <a:bodyPr/>
        <a:lstStyle/>
        <a:p>
          <a:endParaRPr lang="es-CL"/>
        </a:p>
      </dgm:t>
    </dgm:pt>
    <dgm:pt modelId="{F2F931C3-DA93-485A-9396-A79D91DE0D75}" type="sibTrans" cxnId="{627CA78D-8C71-4E07-8852-97CB463D6A8E}">
      <dgm:prSet/>
      <dgm:spPr/>
      <dgm:t>
        <a:bodyPr/>
        <a:lstStyle/>
        <a:p>
          <a:endParaRPr lang="es-CL"/>
        </a:p>
      </dgm:t>
    </dgm:pt>
    <dgm:pt modelId="{56D04F27-7A8B-4BD4-8BAB-5A7073A5CB77}">
      <dgm:prSet phldrT="[Texto]"/>
      <dgm:spPr/>
      <dgm:t>
        <a:bodyPr/>
        <a:lstStyle/>
        <a:p>
          <a:r>
            <a:rPr lang="es-CL" b="1" dirty="0" smtClean="0"/>
            <a:t>REVISADO POR</a:t>
          </a:r>
          <a:endParaRPr lang="es-CL" b="1" dirty="0"/>
        </a:p>
      </dgm:t>
    </dgm:pt>
    <dgm:pt modelId="{9AF2F8BC-8209-47D1-98F5-9778CE927AC0}" type="parTrans" cxnId="{C07981EB-82AC-4602-B701-BCB747193BD4}">
      <dgm:prSet/>
      <dgm:spPr/>
      <dgm:t>
        <a:bodyPr/>
        <a:lstStyle/>
        <a:p>
          <a:endParaRPr lang="es-CL"/>
        </a:p>
      </dgm:t>
    </dgm:pt>
    <dgm:pt modelId="{745E854E-8DD2-42C3-9DA4-C1A431A465C0}" type="sibTrans" cxnId="{C07981EB-82AC-4602-B701-BCB747193BD4}">
      <dgm:prSet/>
      <dgm:spPr/>
      <dgm:t>
        <a:bodyPr/>
        <a:lstStyle/>
        <a:p>
          <a:endParaRPr lang="es-CL"/>
        </a:p>
      </dgm:t>
    </dgm:pt>
    <dgm:pt modelId="{2E0EECFB-A103-4D07-AED1-740CC043288E}">
      <dgm:prSet phldrT="[Texto]"/>
      <dgm:spPr/>
      <dgm:t>
        <a:bodyPr/>
        <a:lstStyle/>
        <a:p>
          <a:r>
            <a:rPr lang="es-CL" dirty="0" smtClean="0"/>
            <a:t>Participación institucional: </a:t>
          </a:r>
          <a:endParaRPr lang="es-CL" dirty="0"/>
        </a:p>
      </dgm:t>
    </dgm:pt>
    <dgm:pt modelId="{68A62468-01F3-4FAA-8A60-0BAAFD45961F}" type="parTrans" cxnId="{DF76FD66-4F35-4424-8E58-3845B82956A4}">
      <dgm:prSet/>
      <dgm:spPr/>
      <dgm:t>
        <a:bodyPr/>
        <a:lstStyle/>
        <a:p>
          <a:endParaRPr lang="es-CL"/>
        </a:p>
      </dgm:t>
    </dgm:pt>
    <dgm:pt modelId="{7F78AF20-7145-4605-9368-AD0D89D03235}" type="sibTrans" cxnId="{DF76FD66-4F35-4424-8E58-3845B82956A4}">
      <dgm:prSet/>
      <dgm:spPr/>
      <dgm:t>
        <a:bodyPr/>
        <a:lstStyle/>
        <a:p>
          <a:endParaRPr lang="es-CL"/>
        </a:p>
      </dgm:t>
    </dgm:pt>
    <dgm:pt modelId="{6D62D0C0-5478-437E-A176-8C8C0C827CBA}">
      <dgm:prSet phldrT="[Texto]"/>
      <dgm:spPr/>
      <dgm:t>
        <a:bodyPr/>
        <a:lstStyle/>
        <a:p>
          <a:r>
            <a:rPr lang="es-CL" b="1" dirty="0" smtClean="0"/>
            <a:t>APROBADO POR</a:t>
          </a:r>
          <a:endParaRPr lang="es-CL" b="1" dirty="0"/>
        </a:p>
      </dgm:t>
    </dgm:pt>
    <dgm:pt modelId="{061E83DC-5111-4231-B5EF-B55EE8B11C9B}" type="parTrans" cxnId="{2C6025F4-E9E9-4F52-84BA-80E3C5F47EF2}">
      <dgm:prSet/>
      <dgm:spPr/>
      <dgm:t>
        <a:bodyPr/>
        <a:lstStyle/>
        <a:p>
          <a:endParaRPr lang="es-CL"/>
        </a:p>
      </dgm:t>
    </dgm:pt>
    <dgm:pt modelId="{C66C2241-C73C-4ABB-B6D5-048DFC6BDEF0}" type="sibTrans" cxnId="{2C6025F4-E9E9-4F52-84BA-80E3C5F47EF2}">
      <dgm:prSet/>
      <dgm:spPr/>
      <dgm:t>
        <a:bodyPr/>
        <a:lstStyle/>
        <a:p>
          <a:endParaRPr lang="es-CL"/>
        </a:p>
      </dgm:t>
    </dgm:pt>
    <dgm:pt modelId="{F6B43E22-2D07-4FDA-8FBA-78249C0B966C}">
      <dgm:prSet phldrT="[Texto]"/>
      <dgm:spPr/>
      <dgm:t>
        <a:bodyPr/>
        <a:lstStyle/>
        <a:p>
          <a:endParaRPr lang="es-CL" dirty="0"/>
        </a:p>
      </dgm:t>
    </dgm:pt>
    <dgm:pt modelId="{2417F5DD-5FD1-4F94-8AD8-8C2A0E83DDAC}" type="parTrans" cxnId="{85AE9109-85BB-4229-B0BF-BD1A2D4B2DAF}">
      <dgm:prSet/>
      <dgm:spPr/>
      <dgm:t>
        <a:bodyPr/>
        <a:lstStyle/>
        <a:p>
          <a:endParaRPr lang="es-CL"/>
        </a:p>
      </dgm:t>
    </dgm:pt>
    <dgm:pt modelId="{E63D1DB4-9F8D-4CDA-9CEF-781D112C52D3}" type="sibTrans" cxnId="{85AE9109-85BB-4229-B0BF-BD1A2D4B2DAF}">
      <dgm:prSet/>
      <dgm:spPr/>
      <dgm:t>
        <a:bodyPr/>
        <a:lstStyle/>
        <a:p>
          <a:endParaRPr lang="es-CL"/>
        </a:p>
      </dgm:t>
    </dgm:pt>
    <dgm:pt modelId="{3A04D854-3BA3-43D3-BAB6-B6BB02B46848}">
      <dgm:prSet phldrT="[Texto]"/>
      <dgm:spPr/>
      <dgm:t>
        <a:bodyPr/>
        <a:lstStyle/>
        <a:p>
          <a:r>
            <a:rPr lang="es-CL" dirty="0" smtClean="0"/>
            <a:t>Mesa de </a:t>
          </a:r>
          <a:r>
            <a:rPr lang="es-CL" dirty="0" smtClean="0"/>
            <a:t>Trabajo Procedimiento Institucionales</a:t>
          </a:r>
          <a:endParaRPr lang="es-CL" dirty="0"/>
        </a:p>
      </dgm:t>
    </dgm:pt>
    <dgm:pt modelId="{1C90D348-2C97-46B1-92C0-13BBBCA275F1}" type="parTrans" cxnId="{DD81DF81-5EBD-4C62-844E-400D28F18E0A}">
      <dgm:prSet/>
      <dgm:spPr/>
      <dgm:t>
        <a:bodyPr/>
        <a:lstStyle/>
        <a:p>
          <a:endParaRPr lang="es-CL"/>
        </a:p>
      </dgm:t>
    </dgm:pt>
    <dgm:pt modelId="{A3C73C5F-6559-4D16-80E6-549C53677395}" type="sibTrans" cxnId="{DD81DF81-5EBD-4C62-844E-400D28F18E0A}">
      <dgm:prSet/>
      <dgm:spPr/>
      <dgm:t>
        <a:bodyPr/>
        <a:lstStyle/>
        <a:p>
          <a:endParaRPr lang="es-CL"/>
        </a:p>
      </dgm:t>
    </dgm:pt>
    <dgm:pt modelId="{C0400AF9-0636-4E2E-AE25-2B14C5357130}">
      <dgm:prSet/>
      <dgm:spPr/>
      <dgm:t>
        <a:bodyPr/>
        <a:lstStyle/>
        <a:p>
          <a:r>
            <a:rPr lang="es-ES" dirty="0" smtClean="0"/>
            <a:t>Unidad de Análisis y Planificación Interna</a:t>
          </a:r>
          <a:endParaRPr lang="es-CL" dirty="0"/>
        </a:p>
      </dgm:t>
    </dgm:pt>
    <dgm:pt modelId="{9CEAB488-E9BD-466B-828A-C7DC5BFEB72D}" type="parTrans" cxnId="{85C85B52-FC1B-4CBB-AAF3-954D2F36DF35}">
      <dgm:prSet/>
      <dgm:spPr/>
      <dgm:t>
        <a:bodyPr/>
        <a:lstStyle/>
        <a:p>
          <a:endParaRPr lang="es-ES"/>
        </a:p>
      </dgm:t>
    </dgm:pt>
    <dgm:pt modelId="{7C898500-E960-48D2-95FD-778DF87ADD07}" type="sibTrans" cxnId="{85C85B52-FC1B-4CBB-AAF3-954D2F36DF35}">
      <dgm:prSet/>
      <dgm:spPr/>
      <dgm:t>
        <a:bodyPr/>
        <a:lstStyle/>
        <a:p>
          <a:endParaRPr lang="es-ES"/>
        </a:p>
      </dgm:t>
    </dgm:pt>
    <dgm:pt modelId="{63222F81-7E49-4643-8977-3F23B4804263}">
      <dgm:prSet/>
      <dgm:spPr/>
      <dgm:t>
        <a:bodyPr/>
        <a:lstStyle/>
        <a:p>
          <a:r>
            <a:rPr lang="es-ES" dirty="0" smtClean="0"/>
            <a:t>Departamento de gestión y desarrollo de Personas</a:t>
          </a:r>
          <a:endParaRPr lang="es-ES" dirty="0"/>
        </a:p>
      </dgm:t>
    </dgm:pt>
    <dgm:pt modelId="{D9DA360A-F30A-4BC1-AC23-B2C43CE61C06}" type="parTrans" cxnId="{C0E0C17F-C19A-43A4-8E70-00A0FA229BD0}">
      <dgm:prSet/>
      <dgm:spPr/>
    </dgm:pt>
    <dgm:pt modelId="{F0C1ABEF-2CCD-4AA1-AD13-FC0FFBC488E1}" type="sibTrans" cxnId="{C0E0C17F-C19A-43A4-8E70-00A0FA229BD0}">
      <dgm:prSet/>
      <dgm:spPr/>
    </dgm:pt>
    <dgm:pt modelId="{3E6BDDCD-33C7-4378-99DD-E8AA8D32ADB9}" type="pres">
      <dgm:prSet presAssocID="{30962295-B692-4675-A746-85E288DCED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15499D3D-06B5-4852-91D8-47C175B2E90D}" type="pres">
      <dgm:prSet presAssocID="{A0324658-14EE-4E69-A152-2B0D31E08134}" presName="composite" presStyleCnt="0"/>
      <dgm:spPr/>
    </dgm:pt>
    <dgm:pt modelId="{A32025E9-E526-4F3F-A3F5-8D97844D66DD}" type="pres">
      <dgm:prSet presAssocID="{A0324658-14EE-4E69-A152-2B0D31E0813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EA6AF13-1C73-4A9F-BD20-B46E867B133E}" type="pres">
      <dgm:prSet presAssocID="{A0324658-14EE-4E69-A152-2B0D31E08134}" presName="parSh" presStyleLbl="node1" presStyleIdx="0" presStyleCnt="3" custLinFactNeighborX="1521" custLinFactNeighborY="4726"/>
      <dgm:spPr/>
      <dgm:t>
        <a:bodyPr/>
        <a:lstStyle/>
        <a:p>
          <a:endParaRPr lang="es-CL"/>
        </a:p>
      </dgm:t>
    </dgm:pt>
    <dgm:pt modelId="{D4DAEDF3-5DCC-44C0-9756-CBDE1CF96888}" type="pres">
      <dgm:prSet presAssocID="{A0324658-14EE-4E69-A152-2B0D31E08134}" presName="desTx" presStyleLbl="fgAcc1" presStyleIdx="0" presStyleCnt="3" custScaleX="119382" custLinFactNeighborX="-18985" custLinFactNeighborY="3222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962AABC-7A97-4646-BC3F-B343A6058E0E}" type="pres">
      <dgm:prSet presAssocID="{F2F931C3-DA93-485A-9396-A79D91DE0D75}" presName="sibTrans" presStyleLbl="sibTrans2D1" presStyleIdx="0" presStyleCnt="2"/>
      <dgm:spPr/>
      <dgm:t>
        <a:bodyPr/>
        <a:lstStyle/>
        <a:p>
          <a:endParaRPr lang="es-CL"/>
        </a:p>
      </dgm:t>
    </dgm:pt>
    <dgm:pt modelId="{23C900C5-F36E-4E98-AC50-235857A259A4}" type="pres">
      <dgm:prSet presAssocID="{F2F931C3-DA93-485A-9396-A79D91DE0D75}" presName="connTx" presStyleLbl="sibTrans2D1" presStyleIdx="0" presStyleCnt="2"/>
      <dgm:spPr/>
      <dgm:t>
        <a:bodyPr/>
        <a:lstStyle/>
        <a:p>
          <a:endParaRPr lang="es-CL"/>
        </a:p>
      </dgm:t>
    </dgm:pt>
    <dgm:pt modelId="{5F0E865C-29D7-4F4E-B359-3E872AB321E2}" type="pres">
      <dgm:prSet presAssocID="{56D04F27-7A8B-4BD4-8BAB-5A7073A5CB77}" presName="composite" presStyleCnt="0"/>
      <dgm:spPr/>
    </dgm:pt>
    <dgm:pt modelId="{5ECEFD60-1E22-49C5-A44D-3F200FCA305B}" type="pres">
      <dgm:prSet presAssocID="{56D04F27-7A8B-4BD4-8BAB-5A7073A5CB7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CAA0AAB-0AEF-4FDC-A440-45056F063E99}" type="pres">
      <dgm:prSet presAssocID="{56D04F27-7A8B-4BD4-8BAB-5A7073A5CB77}" presName="parSh" presStyleLbl="node1" presStyleIdx="1" presStyleCnt="3"/>
      <dgm:spPr/>
      <dgm:t>
        <a:bodyPr/>
        <a:lstStyle/>
        <a:p>
          <a:endParaRPr lang="es-CL"/>
        </a:p>
      </dgm:t>
    </dgm:pt>
    <dgm:pt modelId="{B7870CF2-8792-42A8-A52A-127F54788C3A}" type="pres">
      <dgm:prSet presAssocID="{56D04F27-7A8B-4BD4-8BAB-5A7073A5CB77}" presName="desTx" presStyleLbl="fgAcc1" presStyleIdx="1" presStyleCnt="3" custLinFactNeighborX="-22922" custLinFactNeighborY="3222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8467E63-8B8B-4221-BC66-610A2F55E862}" type="pres">
      <dgm:prSet presAssocID="{745E854E-8DD2-42C3-9DA4-C1A431A465C0}" presName="sibTrans" presStyleLbl="sibTrans2D1" presStyleIdx="1" presStyleCnt="2"/>
      <dgm:spPr/>
      <dgm:t>
        <a:bodyPr/>
        <a:lstStyle/>
        <a:p>
          <a:endParaRPr lang="es-CL"/>
        </a:p>
      </dgm:t>
    </dgm:pt>
    <dgm:pt modelId="{82E53784-A8D3-41F3-A4C9-0A2A820F881A}" type="pres">
      <dgm:prSet presAssocID="{745E854E-8DD2-42C3-9DA4-C1A431A465C0}" presName="connTx" presStyleLbl="sibTrans2D1" presStyleIdx="1" presStyleCnt="2"/>
      <dgm:spPr/>
      <dgm:t>
        <a:bodyPr/>
        <a:lstStyle/>
        <a:p>
          <a:endParaRPr lang="es-CL"/>
        </a:p>
      </dgm:t>
    </dgm:pt>
    <dgm:pt modelId="{765542E6-EC16-46D9-BC66-B8F1514FE1B8}" type="pres">
      <dgm:prSet presAssocID="{6D62D0C0-5478-437E-A176-8C8C0C827CBA}" presName="composite" presStyleCnt="0"/>
      <dgm:spPr/>
    </dgm:pt>
    <dgm:pt modelId="{5D5D957F-95E0-405C-83FF-1F0F43E9C5F6}" type="pres">
      <dgm:prSet presAssocID="{6D62D0C0-5478-437E-A176-8C8C0C827CB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50567EF-B455-4535-8940-D5A79A33D835}" type="pres">
      <dgm:prSet presAssocID="{6D62D0C0-5478-437E-A176-8C8C0C827CBA}" presName="parSh" presStyleLbl="node1" presStyleIdx="2" presStyleCnt="3"/>
      <dgm:spPr/>
      <dgm:t>
        <a:bodyPr/>
        <a:lstStyle/>
        <a:p>
          <a:endParaRPr lang="es-CL"/>
        </a:p>
      </dgm:t>
    </dgm:pt>
    <dgm:pt modelId="{03E94D93-D13F-4006-95CC-9151692190E6}" type="pres">
      <dgm:prSet presAssocID="{6D62D0C0-5478-437E-A176-8C8C0C827CBA}" presName="desTx" presStyleLbl="fgAcc1" presStyleIdx="2" presStyleCnt="3" custLinFactNeighborX="-18395" custLinFactNeighborY="3970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74C2C34-8F61-4558-ACB2-E5323599D968}" type="presOf" srcId="{C0400AF9-0636-4E2E-AE25-2B14C5357130}" destId="{D4DAEDF3-5DCC-44C0-9756-CBDE1CF96888}" srcOrd="0" destOrd="1" presId="urn:microsoft.com/office/officeart/2005/8/layout/process3"/>
    <dgm:cxn modelId="{F1FED026-12F0-4C83-96A8-1F57460A818C}" type="presOf" srcId="{63222F81-7E49-4643-8977-3F23B4804263}" destId="{03E94D93-D13F-4006-95CC-9151692190E6}" srcOrd="0" destOrd="0" presId="urn:microsoft.com/office/officeart/2005/8/layout/process3"/>
    <dgm:cxn modelId="{2BFD9317-943D-4226-8C7F-04610FC8A774}" type="presOf" srcId="{6D62D0C0-5478-437E-A176-8C8C0C827CBA}" destId="{5D5D957F-95E0-405C-83FF-1F0F43E9C5F6}" srcOrd="0" destOrd="0" presId="urn:microsoft.com/office/officeart/2005/8/layout/process3"/>
    <dgm:cxn modelId="{DE3AFA8D-F3CE-48CF-B26C-4F305EC4DB15}" type="presOf" srcId="{745E854E-8DD2-42C3-9DA4-C1A431A465C0}" destId="{E8467E63-8B8B-4221-BC66-610A2F55E862}" srcOrd="0" destOrd="0" presId="urn:microsoft.com/office/officeart/2005/8/layout/process3"/>
    <dgm:cxn modelId="{3DCBA306-E223-4559-A53B-D751BCCB95F5}" type="presOf" srcId="{F2F931C3-DA93-485A-9396-A79D91DE0D75}" destId="{23C900C5-F36E-4E98-AC50-235857A259A4}" srcOrd="1" destOrd="0" presId="urn:microsoft.com/office/officeart/2005/8/layout/process3"/>
    <dgm:cxn modelId="{8EA5F5D3-7674-4C90-AB4E-6E69F02F6AF8}" type="presOf" srcId="{745E854E-8DD2-42C3-9DA4-C1A431A465C0}" destId="{82E53784-A8D3-41F3-A4C9-0A2A820F881A}" srcOrd="1" destOrd="0" presId="urn:microsoft.com/office/officeart/2005/8/layout/process3"/>
    <dgm:cxn modelId="{85C85B52-FC1B-4CBB-AAF3-954D2F36DF35}" srcId="{A0324658-14EE-4E69-A152-2B0D31E08134}" destId="{C0400AF9-0636-4E2E-AE25-2B14C5357130}" srcOrd="1" destOrd="0" parTransId="{9CEAB488-E9BD-466B-828A-C7DC5BFEB72D}" sibTransId="{7C898500-E960-48D2-95FD-778DF87ADD07}"/>
    <dgm:cxn modelId="{C07981EB-82AC-4602-B701-BCB747193BD4}" srcId="{30962295-B692-4675-A746-85E288DCED30}" destId="{56D04F27-7A8B-4BD4-8BAB-5A7073A5CB77}" srcOrd="1" destOrd="0" parTransId="{9AF2F8BC-8209-47D1-98F5-9778CE927AC0}" sibTransId="{745E854E-8DD2-42C3-9DA4-C1A431A465C0}"/>
    <dgm:cxn modelId="{A75670B3-067D-48A1-9428-BB7CB5CFB66C}" type="presOf" srcId="{F6B43E22-2D07-4FDA-8FBA-78249C0B966C}" destId="{D4DAEDF3-5DCC-44C0-9756-CBDE1CF96888}" srcOrd="0" destOrd="0" presId="urn:microsoft.com/office/officeart/2005/8/layout/process3"/>
    <dgm:cxn modelId="{627CA78D-8C71-4E07-8852-97CB463D6A8E}" srcId="{30962295-B692-4675-A746-85E288DCED30}" destId="{A0324658-14EE-4E69-A152-2B0D31E08134}" srcOrd="0" destOrd="0" parTransId="{DD4AA20C-9BF6-4358-99D3-5CAF7858DEDA}" sibTransId="{F2F931C3-DA93-485A-9396-A79D91DE0D75}"/>
    <dgm:cxn modelId="{F42768B0-8952-45BF-AC81-FF896DFCAEED}" type="presOf" srcId="{56D04F27-7A8B-4BD4-8BAB-5A7073A5CB77}" destId="{5CAA0AAB-0AEF-4FDC-A440-45056F063E99}" srcOrd="1" destOrd="0" presId="urn:microsoft.com/office/officeart/2005/8/layout/process3"/>
    <dgm:cxn modelId="{7A11E641-AF91-43AC-8019-6322AFBA9066}" type="presOf" srcId="{3A04D854-3BA3-43D3-BAB6-B6BB02B46848}" destId="{B7870CF2-8792-42A8-A52A-127F54788C3A}" srcOrd="0" destOrd="1" presId="urn:microsoft.com/office/officeart/2005/8/layout/process3"/>
    <dgm:cxn modelId="{31170570-F090-4224-BDC6-820587220FF7}" type="presOf" srcId="{30962295-B692-4675-A746-85E288DCED30}" destId="{3E6BDDCD-33C7-4378-99DD-E8AA8D32ADB9}" srcOrd="0" destOrd="0" presId="urn:microsoft.com/office/officeart/2005/8/layout/process3"/>
    <dgm:cxn modelId="{B139D6D9-335A-4022-8D81-3FEF81556F89}" type="presOf" srcId="{A0324658-14EE-4E69-A152-2B0D31E08134}" destId="{DEA6AF13-1C73-4A9F-BD20-B46E867B133E}" srcOrd="1" destOrd="0" presId="urn:microsoft.com/office/officeart/2005/8/layout/process3"/>
    <dgm:cxn modelId="{DF76FD66-4F35-4424-8E58-3845B82956A4}" srcId="{56D04F27-7A8B-4BD4-8BAB-5A7073A5CB77}" destId="{2E0EECFB-A103-4D07-AED1-740CC043288E}" srcOrd="0" destOrd="0" parTransId="{68A62468-01F3-4FAA-8A60-0BAAFD45961F}" sibTransId="{7F78AF20-7145-4605-9368-AD0D89D03235}"/>
    <dgm:cxn modelId="{4D49DFC7-E118-47DC-B94A-0351242AAC0D}" type="presOf" srcId="{A0324658-14EE-4E69-A152-2B0D31E08134}" destId="{A32025E9-E526-4F3F-A3F5-8D97844D66DD}" srcOrd="0" destOrd="0" presId="urn:microsoft.com/office/officeart/2005/8/layout/process3"/>
    <dgm:cxn modelId="{2C6025F4-E9E9-4F52-84BA-80E3C5F47EF2}" srcId="{30962295-B692-4675-A746-85E288DCED30}" destId="{6D62D0C0-5478-437E-A176-8C8C0C827CBA}" srcOrd="2" destOrd="0" parTransId="{061E83DC-5111-4231-B5EF-B55EE8B11C9B}" sibTransId="{C66C2241-C73C-4ABB-B6D5-048DFC6BDEF0}"/>
    <dgm:cxn modelId="{1F24B139-7FEF-4763-9FE3-8D204EFE7FFD}" type="presOf" srcId="{56D04F27-7A8B-4BD4-8BAB-5A7073A5CB77}" destId="{5ECEFD60-1E22-49C5-A44D-3F200FCA305B}" srcOrd="0" destOrd="0" presId="urn:microsoft.com/office/officeart/2005/8/layout/process3"/>
    <dgm:cxn modelId="{387FB3ED-96FA-4D41-8178-B13B0970CD01}" type="presOf" srcId="{2E0EECFB-A103-4D07-AED1-740CC043288E}" destId="{B7870CF2-8792-42A8-A52A-127F54788C3A}" srcOrd="0" destOrd="0" presId="urn:microsoft.com/office/officeart/2005/8/layout/process3"/>
    <dgm:cxn modelId="{DD81DF81-5EBD-4C62-844E-400D28F18E0A}" srcId="{56D04F27-7A8B-4BD4-8BAB-5A7073A5CB77}" destId="{3A04D854-3BA3-43D3-BAB6-B6BB02B46848}" srcOrd="1" destOrd="0" parTransId="{1C90D348-2C97-46B1-92C0-13BBBCA275F1}" sibTransId="{A3C73C5F-6559-4D16-80E6-549C53677395}"/>
    <dgm:cxn modelId="{85AE9109-85BB-4229-B0BF-BD1A2D4B2DAF}" srcId="{A0324658-14EE-4E69-A152-2B0D31E08134}" destId="{F6B43E22-2D07-4FDA-8FBA-78249C0B966C}" srcOrd="0" destOrd="0" parTransId="{2417F5DD-5FD1-4F94-8AD8-8C2A0E83DDAC}" sibTransId="{E63D1DB4-9F8D-4CDA-9CEF-781D112C52D3}"/>
    <dgm:cxn modelId="{D4F727C1-760B-445C-85E9-B55F33E565FD}" type="presOf" srcId="{F2F931C3-DA93-485A-9396-A79D91DE0D75}" destId="{D962AABC-7A97-4646-BC3F-B343A6058E0E}" srcOrd="0" destOrd="0" presId="urn:microsoft.com/office/officeart/2005/8/layout/process3"/>
    <dgm:cxn modelId="{3E6394F9-4F40-4D90-B3C7-7C50CF027A18}" type="presOf" srcId="{6D62D0C0-5478-437E-A176-8C8C0C827CBA}" destId="{350567EF-B455-4535-8940-D5A79A33D835}" srcOrd="1" destOrd="0" presId="urn:microsoft.com/office/officeart/2005/8/layout/process3"/>
    <dgm:cxn modelId="{C0E0C17F-C19A-43A4-8E70-00A0FA229BD0}" srcId="{6D62D0C0-5478-437E-A176-8C8C0C827CBA}" destId="{63222F81-7E49-4643-8977-3F23B4804263}" srcOrd="0" destOrd="0" parTransId="{D9DA360A-F30A-4BC1-AC23-B2C43CE61C06}" sibTransId="{F0C1ABEF-2CCD-4AA1-AD13-FC0FFBC488E1}"/>
    <dgm:cxn modelId="{04706EB1-12FF-4903-AE87-E953611F899C}" type="presParOf" srcId="{3E6BDDCD-33C7-4378-99DD-E8AA8D32ADB9}" destId="{15499D3D-06B5-4852-91D8-47C175B2E90D}" srcOrd="0" destOrd="0" presId="urn:microsoft.com/office/officeart/2005/8/layout/process3"/>
    <dgm:cxn modelId="{6AD22EA7-54AC-4D97-AD86-449E240464F4}" type="presParOf" srcId="{15499D3D-06B5-4852-91D8-47C175B2E90D}" destId="{A32025E9-E526-4F3F-A3F5-8D97844D66DD}" srcOrd="0" destOrd="0" presId="urn:microsoft.com/office/officeart/2005/8/layout/process3"/>
    <dgm:cxn modelId="{175489FB-D639-4AE7-AB72-A2EF9A5FEE42}" type="presParOf" srcId="{15499D3D-06B5-4852-91D8-47C175B2E90D}" destId="{DEA6AF13-1C73-4A9F-BD20-B46E867B133E}" srcOrd="1" destOrd="0" presId="urn:microsoft.com/office/officeart/2005/8/layout/process3"/>
    <dgm:cxn modelId="{432B6820-D2D5-45AE-88FA-11B274F50010}" type="presParOf" srcId="{15499D3D-06B5-4852-91D8-47C175B2E90D}" destId="{D4DAEDF3-5DCC-44C0-9756-CBDE1CF96888}" srcOrd="2" destOrd="0" presId="urn:microsoft.com/office/officeart/2005/8/layout/process3"/>
    <dgm:cxn modelId="{6DA65F46-9B00-4508-A30A-2CA2F7F7EC67}" type="presParOf" srcId="{3E6BDDCD-33C7-4378-99DD-E8AA8D32ADB9}" destId="{D962AABC-7A97-4646-BC3F-B343A6058E0E}" srcOrd="1" destOrd="0" presId="urn:microsoft.com/office/officeart/2005/8/layout/process3"/>
    <dgm:cxn modelId="{9629D7F6-A9E3-47B8-B6BD-8B074DACB049}" type="presParOf" srcId="{D962AABC-7A97-4646-BC3F-B343A6058E0E}" destId="{23C900C5-F36E-4E98-AC50-235857A259A4}" srcOrd="0" destOrd="0" presId="urn:microsoft.com/office/officeart/2005/8/layout/process3"/>
    <dgm:cxn modelId="{7E68DAB8-4F02-4840-B5D2-57F5F2C3FD93}" type="presParOf" srcId="{3E6BDDCD-33C7-4378-99DD-E8AA8D32ADB9}" destId="{5F0E865C-29D7-4F4E-B359-3E872AB321E2}" srcOrd="2" destOrd="0" presId="urn:microsoft.com/office/officeart/2005/8/layout/process3"/>
    <dgm:cxn modelId="{93A3D213-9D6D-4049-A6F1-B48E6FC3D3EC}" type="presParOf" srcId="{5F0E865C-29D7-4F4E-B359-3E872AB321E2}" destId="{5ECEFD60-1E22-49C5-A44D-3F200FCA305B}" srcOrd="0" destOrd="0" presId="urn:microsoft.com/office/officeart/2005/8/layout/process3"/>
    <dgm:cxn modelId="{E4627074-F367-4584-A5EB-D3C0E24FCA3F}" type="presParOf" srcId="{5F0E865C-29D7-4F4E-B359-3E872AB321E2}" destId="{5CAA0AAB-0AEF-4FDC-A440-45056F063E99}" srcOrd="1" destOrd="0" presId="urn:microsoft.com/office/officeart/2005/8/layout/process3"/>
    <dgm:cxn modelId="{96FE57C7-713E-4432-8118-04B4AC03FACC}" type="presParOf" srcId="{5F0E865C-29D7-4F4E-B359-3E872AB321E2}" destId="{B7870CF2-8792-42A8-A52A-127F54788C3A}" srcOrd="2" destOrd="0" presId="urn:microsoft.com/office/officeart/2005/8/layout/process3"/>
    <dgm:cxn modelId="{7DD504B7-CAB1-4158-A29A-615125D3ED93}" type="presParOf" srcId="{3E6BDDCD-33C7-4378-99DD-E8AA8D32ADB9}" destId="{E8467E63-8B8B-4221-BC66-610A2F55E862}" srcOrd="3" destOrd="0" presId="urn:microsoft.com/office/officeart/2005/8/layout/process3"/>
    <dgm:cxn modelId="{196BB5B2-6D1B-4982-B871-86C0649AB6FE}" type="presParOf" srcId="{E8467E63-8B8B-4221-BC66-610A2F55E862}" destId="{82E53784-A8D3-41F3-A4C9-0A2A820F881A}" srcOrd="0" destOrd="0" presId="urn:microsoft.com/office/officeart/2005/8/layout/process3"/>
    <dgm:cxn modelId="{9A0BA2CA-284E-4BF6-BA40-E3B04D920A45}" type="presParOf" srcId="{3E6BDDCD-33C7-4378-99DD-E8AA8D32ADB9}" destId="{765542E6-EC16-46D9-BC66-B8F1514FE1B8}" srcOrd="4" destOrd="0" presId="urn:microsoft.com/office/officeart/2005/8/layout/process3"/>
    <dgm:cxn modelId="{C2978F38-82E4-46B5-B755-29242FBA6353}" type="presParOf" srcId="{765542E6-EC16-46D9-BC66-B8F1514FE1B8}" destId="{5D5D957F-95E0-405C-83FF-1F0F43E9C5F6}" srcOrd="0" destOrd="0" presId="urn:microsoft.com/office/officeart/2005/8/layout/process3"/>
    <dgm:cxn modelId="{3419B825-A022-43FD-A79B-AE12D31960FA}" type="presParOf" srcId="{765542E6-EC16-46D9-BC66-B8F1514FE1B8}" destId="{350567EF-B455-4535-8940-D5A79A33D835}" srcOrd="1" destOrd="0" presId="urn:microsoft.com/office/officeart/2005/8/layout/process3"/>
    <dgm:cxn modelId="{978C903F-631B-4578-A18F-03837C7B09FB}" type="presParOf" srcId="{765542E6-EC16-46D9-BC66-B8F1514FE1B8}" destId="{03E94D93-D13F-4006-95CC-9151692190E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6AF13-1C73-4A9F-BD20-B46E867B133E}">
      <dsp:nvSpPr>
        <dsp:cNvPr id="0" name=""/>
        <dsp:cNvSpPr/>
      </dsp:nvSpPr>
      <dsp:spPr>
        <a:xfrm>
          <a:off x="23670" y="1229624"/>
          <a:ext cx="1348918" cy="51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ELABORADO POR</a:t>
          </a:r>
          <a:endParaRPr lang="es-CL" sz="1200" b="1" kern="1200" dirty="0"/>
        </a:p>
      </dsp:txBody>
      <dsp:txXfrm>
        <a:off x="23670" y="1229624"/>
        <a:ext cx="1348918" cy="345600"/>
      </dsp:txXfrm>
    </dsp:sp>
    <dsp:sp modelId="{D4DAEDF3-5DCC-44C0-9756-CBDE1CF96888}">
      <dsp:nvSpPr>
        <dsp:cNvPr id="0" name=""/>
        <dsp:cNvSpPr/>
      </dsp:nvSpPr>
      <dsp:spPr>
        <a:xfrm>
          <a:off x="0" y="1972237"/>
          <a:ext cx="1610365" cy="130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Unidad de Análisis y Planificación Interna</a:t>
          </a:r>
          <a:endParaRPr lang="es-CL" sz="1200" kern="1200" dirty="0"/>
        </a:p>
      </dsp:txBody>
      <dsp:txXfrm>
        <a:off x="38314" y="2010551"/>
        <a:ext cx="1533737" cy="1231522"/>
      </dsp:txXfrm>
    </dsp:sp>
    <dsp:sp modelId="{D962AABC-7A97-4646-BC3F-B343A6058E0E}">
      <dsp:nvSpPr>
        <dsp:cNvPr id="0" name=""/>
        <dsp:cNvSpPr/>
      </dsp:nvSpPr>
      <dsp:spPr>
        <a:xfrm rot="21563014">
          <a:off x="1604617" y="1222104"/>
          <a:ext cx="491959" cy="3358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>
        <a:off x="1604620" y="1289814"/>
        <a:ext cx="391207" cy="201505"/>
      </dsp:txXfrm>
    </dsp:sp>
    <dsp:sp modelId="{5CAA0AAB-0AEF-4FDC-A440-45056F063E99}">
      <dsp:nvSpPr>
        <dsp:cNvPr id="0" name=""/>
        <dsp:cNvSpPr/>
      </dsp:nvSpPr>
      <dsp:spPr>
        <a:xfrm>
          <a:off x="2300760" y="1205124"/>
          <a:ext cx="1348918" cy="51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REVISADO POR</a:t>
          </a:r>
          <a:endParaRPr lang="es-CL" sz="1200" b="1" kern="1200" dirty="0"/>
        </a:p>
      </dsp:txBody>
      <dsp:txXfrm>
        <a:off x="2300760" y="1205124"/>
        <a:ext cx="1348918" cy="345600"/>
      </dsp:txXfrm>
    </dsp:sp>
    <dsp:sp modelId="{B7870CF2-8792-42A8-A52A-127F54788C3A}">
      <dsp:nvSpPr>
        <dsp:cNvPr id="0" name=""/>
        <dsp:cNvSpPr/>
      </dsp:nvSpPr>
      <dsp:spPr>
        <a:xfrm>
          <a:off x="2267845" y="1972237"/>
          <a:ext cx="1348918" cy="130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kern="1200" dirty="0" smtClean="0"/>
            <a:t>Participación institucional: </a:t>
          </a:r>
          <a:endParaRPr lang="es-C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kern="1200" dirty="0" smtClean="0"/>
            <a:t>Mesa de </a:t>
          </a:r>
          <a:r>
            <a:rPr lang="es-CL" sz="1200" kern="1200" dirty="0" smtClean="0"/>
            <a:t>Trabajo Procedimiento Institucionales</a:t>
          </a:r>
          <a:endParaRPr lang="es-CL" sz="1200" kern="1200" dirty="0"/>
        </a:p>
      </dsp:txBody>
      <dsp:txXfrm>
        <a:off x="2306159" y="2010551"/>
        <a:ext cx="1272290" cy="1231522"/>
      </dsp:txXfrm>
    </dsp:sp>
    <dsp:sp modelId="{E8467E63-8B8B-4221-BC66-610A2F55E862}">
      <dsp:nvSpPr>
        <dsp:cNvPr id="0" name=""/>
        <dsp:cNvSpPr/>
      </dsp:nvSpPr>
      <dsp:spPr>
        <a:xfrm>
          <a:off x="3854170" y="1210004"/>
          <a:ext cx="433521" cy="3358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/>
        </a:p>
      </dsp:txBody>
      <dsp:txXfrm>
        <a:off x="3854170" y="1277172"/>
        <a:ext cx="332769" cy="201505"/>
      </dsp:txXfrm>
    </dsp:sp>
    <dsp:sp modelId="{350567EF-B455-4535-8940-D5A79A33D835}">
      <dsp:nvSpPr>
        <dsp:cNvPr id="0" name=""/>
        <dsp:cNvSpPr/>
      </dsp:nvSpPr>
      <dsp:spPr>
        <a:xfrm>
          <a:off x="4467643" y="1205124"/>
          <a:ext cx="1348918" cy="51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APROBADO POR</a:t>
          </a:r>
          <a:endParaRPr lang="es-CL" sz="1200" b="1" kern="1200" dirty="0"/>
        </a:p>
      </dsp:txBody>
      <dsp:txXfrm>
        <a:off x="4467643" y="1205124"/>
        <a:ext cx="1348918" cy="345600"/>
      </dsp:txXfrm>
    </dsp:sp>
    <dsp:sp modelId="{03E94D93-D13F-4006-95CC-9151692190E6}">
      <dsp:nvSpPr>
        <dsp:cNvPr id="0" name=""/>
        <dsp:cNvSpPr/>
      </dsp:nvSpPr>
      <dsp:spPr>
        <a:xfrm>
          <a:off x="4495794" y="2070073"/>
          <a:ext cx="1348918" cy="130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Departamento de gestión y desarrollo de Personas</a:t>
          </a:r>
          <a:endParaRPr lang="es-ES" sz="1200" kern="1200" dirty="0"/>
        </a:p>
      </dsp:txBody>
      <dsp:txXfrm>
        <a:off x="4534108" y="2108387"/>
        <a:ext cx="1272290" cy="1231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048672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03" name="1048673 Marcador de fecha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200">
                <a:cs typeface="Arial" charset="0"/>
              </a:defRPr>
            </a:lvl1pPr>
          </a:lstStyle>
          <a:p>
            <a:pPr>
              <a:defRPr/>
            </a:pPr>
            <a:fld id="{6A8D824D-81A4-412C-8D77-2219CAF43D80}" type="datetime1">
              <a:rPr lang="zh-CN" altLang="es-CL"/>
              <a:pPr>
                <a:defRPr/>
              </a:pPr>
              <a:t>2018/6/13</a:t>
            </a:fld>
            <a:endParaRPr lang="zh-CN" altLang="en-US"/>
          </a:p>
        </p:txBody>
      </p:sp>
      <p:sp>
        <p:nvSpPr>
          <p:cNvPr id="51204" name="1048674 Marcador de pie de página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05" name="1048675 Marcador de número de diapositiva"/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1">
              <a:defRPr sz="1200">
                <a:cs typeface="Arial" charset="0"/>
              </a:defRPr>
            </a:lvl1pPr>
          </a:lstStyle>
          <a:p>
            <a:pPr>
              <a:defRPr/>
            </a:pPr>
            <a:fld id="{DEA01E9D-E93F-4747-B678-97D83AC22EBF}" type="slidenum">
              <a:rPr lang="zh-CN" altLang="en-US"/>
              <a:pPr>
                <a:defRPr/>
              </a:p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346413"/>
      </p:ext>
    </p:extLst>
  </p:cSld>
  <p:clrMap bg1="dk1" tx1="dk1" bg2="dk1" tx2="dk1" accent1="dk1" accent2="dk1" accent3="dk1" accent4="dk1" accent5="dk1" accent6="dk1" hlink="dk1" folHlink="dk1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048666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9155" name="1048667 Marcador de fecha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200">
                <a:cs typeface="Arial" charset="0"/>
              </a:defRPr>
            </a:lvl1pPr>
          </a:lstStyle>
          <a:p>
            <a:pPr>
              <a:defRPr/>
            </a:pPr>
            <a:fld id="{7572E6E6-9425-4A5C-9A86-9B50CCB91D2E}" type="datetime1">
              <a:rPr lang="zh-CN" altLang="es-CL"/>
              <a:pPr>
                <a:defRPr/>
              </a:pPr>
              <a:t>2018/6/13</a:t>
            </a:fld>
            <a:endParaRPr lang="zh-CN" altLang="en-US"/>
          </a:p>
        </p:txBody>
      </p:sp>
      <p:sp>
        <p:nvSpPr>
          <p:cNvPr id="1048669" name="1048668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lIns="91440" tIns="45720" rIns="91440" bIns="45720" anchor="ctr"/>
          <a:lstStyle/>
          <a:p>
            <a:pPr lvl="0"/>
            <a:endParaRPr lang="zh-CN" altLang="en-US" noProof="0"/>
          </a:p>
        </p:txBody>
      </p:sp>
      <p:sp>
        <p:nvSpPr>
          <p:cNvPr id="1048670" name="1048669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zh-CN" altLang="en-US" noProof="0"/>
              <a:t>Haga clic para modificar el estilo de texto del patrón</a:t>
            </a:r>
          </a:p>
          <a:p>
            <a:pPr lvl="1"/>
            <a:r>
              <a:rPr lang="zh-CN" altLang="en-US" noProof="0"/>
              <a:t>Segundo nivel</a:t>
            </a:r>
          </a:p>
          <a:p>
            <a:pPr lvl="2"/>
            <a:r>
              <a:rPr lang="zh-CN" altLang="en-US" noProof="0"/>
              <a:t>Tercer nivel</a:t>
            </a:r>
          </a:p>
          <a:p>
            <a:pPr lvl="3"/>
            <a:r>
              <a:rPr lang="zh-CN" altLang="en-US" noProof="0"/>
              <a:t>Cuarto nivel</a:t>
            </a:r>
          </a:p>
          <a:p>
            <a:pPr lvl="4"/>
            <a:r>
              <a:rPr lang="zh-CN" altLang="en-US" noProof="0"/>
              <a:t>Quinto nivel</a:t>
            </a:r>
          </a:p>
        </p:txBody>
      </p:sp>
      <p:sp>
        <p:nvSpPr>
          <p:cNvPr id="49158" name="1048670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9159" name="1048671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1">
              <a:defRPr sz="1200">
                <a:cs typeface="Arial" charset="0"/>
              </a:defRPr>
            </a:lvl1pPr>
          </a:lstStyle>
          <a:p>
            <a:pPr>
              <a:defRPr/>
            </a:pPr>
            <a:fld id="{6583C92D-1B1E-4793-9A8F-B412ACD7255D}" type="slidenum">
              <a:rPr lang="zh-CN" altLang="en-US"/>
              <a:pPr>
                <a:defRPr/>
              </a:p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5360031"/>
      </p:ext>
    </p:extLst>
  </p:cSld>
  <p:clrMap bg1="dk1" tx1="dk1" bg2="dk1" tx2="dk1" accent1="dk1" accent2="dk1" accent3="dk1" accent4="dk1" accent5="dk1" accent6="dk1" hlink="dk1" folHlink="dk1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048598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1048599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0180" name="1048600 CuadroTexto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latinLnBrk="1" hangingPunct="1">
              <a:spcBef>
                <a:spcPct val="0"/>
              </a:spcBef>
            </a:pPr>
            <a:fld id="{F780AE28-4778-4BE6-9E66-9EE4B05869F6}" type="slidenum">
              <a:rPr lang="zh-CN" altLang="en-US">
                <a:solidFill>
                  <a:srgbClr val="000000"/>
                </a:solidFill>
              </a:rPr>
              <a:pPr algn="r" eaLnBrk="1" latinLnBrk="1" hangingPunct="1">
                <a:spcBef>
                  <a:spcPct val="0"/>
                </a:spcBef>
              </a:pPr>
              <a:t>3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1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1048586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4" name="104858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DD6C-E194-4B28-BF1D-1100729BF54D}" type="datetime1">
              <a:rPr lang="en-US" altLang="en-US"/>
              <a:pPr>
                <a:defRPr/>
              </a:pPr>
              <a:t>6/13/2018</a:t>
            </a:fld>
            <a:endParaRPr lang="en-US" altLang="en-US"/>
          </a:p>
        </p:txBody>
      </p:sp>
      <p:sp>
        <p:nvSpPr>
          <p:cNvPr id="5" name="104858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104858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3C213-92D2-4799-8612-59D3A22168B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665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657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652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060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598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73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048646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4" name="104864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D19A5-3951-4888-A264-645CD941AA38}" type="datetime1">
              <a:rPr lang="en-US" altLang="en-US"/>
              <a:pPr>
                <a:defRPr/>
              </a:pPr>
              <a:t>6/13/2018</a:t>
            </a:fld>
            <a:endParaRPr lang="en-US" altLang="en-US"/>
          </a:p>
        </p:txBody>
      </p:sp>
      <p:sp>
        <p:nvSpPr>
          <p:cNvPr id="5" name="104864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104864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456E-EED4-49A5-A463-7CD0F77C67E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79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662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1048663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55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657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048658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1048659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048660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52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5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98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649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1048650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3008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048654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1048655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7383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048575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Clic para editar título</a:t>
            </a:r>
          </a:p>
        </p:txBody>
      </p:sp>
      <p:sp>
        <p:nvSpPr>
          <p:cNvPr id="1027" name="1048576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Haga clic para modificar el estilo de texto del patrón</a:t>
            </a:r>
          </a:p>
          <a:p>
            <a:pPr lvl="1"/>
            <a:r>
              <a:rPr lang="zh-CN" altLang="en-US" smtClean="0"/>
              <a:t>Segundo nivel</a:t>
            </a:r>
          </a:p>
          <a:p>
            <a:pPr lvl="2"/>
            <a:r>
              <a:rPr lang="zh-CN" altLang="en-US" smtClean="0"/>
              <a:t>Tercer nivel</a:t>
            </a:r>
          </a:p>
          <a:p>
            <a:pPr lvl="3"/>
            <a:r>
              <a:rPr lang="zh-CN" altLang="en-US" smtClean="0"/>
              <a:t>Cuarto nivel</a:t>
            </a:r>
          </a:p>
          <a:p>
            <a:pPr lvl="4"/>
            <a:r>
              <a:rPr lang="zh-CN" altLang="en-US" smtClean="0"/>
              <a:t>Quinto nivel</a:t>
            </a:r>
          </a:p>
        </p:txBody>
      </p:sp>
      <p:sp>
        <p:nvSpPr>
          <p:cNvPr id="1028" name="1048577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latinLnBrk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A5C99E28-E30F-4E77-945D-A8398906101A}" type="datetime1">
              <a:rPr lang="zh-CN" altLang="es-CL"/>
              <a:pPr>
                <a:defRPr/>
              </a:pPr>
              <a:t>2018/6/13</a:t>
            </a:fld>
            <a:endParaRPr lang="zh-CN" altLang="en-US"/>
          </a:p>
        </p:txBody>
      </p:sp>
      <p:sp>
        <p:nvSpPr>
          <p:cNvPr id="1029" name="1048578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latinLnBrk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zh-CN" altLang="en-US"/>
              <a:t>ANFUDIBAM - Directorio Nacional</a:t>
            </a:r>
          </a:p>
        </p:txBody>
      </p:sp>
      <p:sp>
        <p:nvSpPr>
          <p:cNvPr id="1030" name="1048579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latinLnBrk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B3C164C9-4E76-4002-9129-1D941950A211}" type="slidenum">
              <a:rPr lang="zh-CN" altLang="en-US"/>
              <a:pPr>
                <a:defRPr/>
              </a:pPr>
              <a:t>‹Nº›</a:t>
            </a:fld>
            <a:endParaRPr lang="zh-CN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anfudiba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048587 Rectángulo"/>
          <p:cNvSpPr>
            <a:spLocks noChangeArrowheads="1"/>
          </p:cNvSpPr>
          <p:nvPr/>
        </p:nvSpPr>
        <p:spPr bwMode="auto">
          <a:xfrm>
            <a:off x="0" y="3860800"/>
            <a:ext cx="9144000" cy="23764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3315" name="1048588 Rectángulo"/>
          <p:cNvSpPr>
            <a:spLocks noChangeArrowheads="1"/>
          </p:cNvSpPr>
          <p:nvPr/>
        </p:nvSpPr>
        <p:spPr bwMode="auto">
          <a:xfrm>
            <a:off x="0" y="3644900"/>
            <a:ext cx="9144000" cy="2232025"/>
          </a:xfrm>
          <a:prstGeom prst="rect">
            <a:avLst/>
          </a:prstGeom>
          <a:gradFill rotWithShape="1">
            <a:gsLst>
              <a:gs pos="0">
                <a:srgbClr val="9BC1FF">
                  <a:alpha val="35999"/>
                </a:srgbClr>
              </a:gs>
              <a:gs pos="100000">
                <a:srgbClr val="3F80CD">
                  <a:alpha val="35999"/>
                </a:srgbClr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3316" name="1048589 Título"/>
          <p:cNvSpPr>
            <a:spLocks noGrp="1"/>
          </p:cNvSpPr>
          <p:nvPr>
            <p:ph type="ctrTitle"/>
          </p:nvPr>
        </p:nvSpPr>
        <p:spPr>
          <a:xfrm>
            <a:off x="827088" y="4046538"/>
            <a:ext cx="7772400" cy="1903412"/>
          </a:xfrm>
        </p:spPr>
        <p:txBody>
          <a:bodyPr/>
          <a:lstStyle/>
          <a:p>
            <a:pPr eaLnBrk="1" hangingPunct="1"/>
            <a:r>
              <a:rPr lang="es-CL" altLang="es-CL" sz="2800" dirty="0" smtClean="0">
                <a:solidFill>
                  <a:srgbClr val="FFFFFF"/>
                </a:solidFill>
                <a:cs typeface="Arial" charset="0"/>
              </a:rPr>
              <a:t>Procedimiento para mejoras de grado y/o cambios de estamento para personal a contrata.</a:t>
            </a:r>
            <a:endParaRPr lang="es-CL" altLang="es-CL" sz="2800" dirty="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3317" name="2097151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684213" y="1844675"/>
            <a:ext cx="7847012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2097152 Imagen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-87313"/>
            <a:ext cx="2027238" cy="199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La mejora de grado y/o cambio de estamento podrá requerirse a través de una solicitud</a:t>
            </a:r>
            <a:r>
              <a:rPr lang="es-CL" sz="800" dirty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, la que podrá emanar como propuesta: </a:t>
            </a:r>
          </a:p>
          <a:p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1. Desde la jefatura directa del funcionario/a, </a:t>
            </a:r>
          </a:p>
          <a:p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2. Como un acuerdo consensuado entre el funcionario y su jefatura directa, y </a:t>
            </a:r>
          </a:p>
          <a:p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3. Como acuerdo consensuado entre el funcionario/a y la Asociación de Funcionarios (AAFF). </a:t>
            </a:r>
          </a:p>
          <a:p>
            <a:endParaRPr lang="es-CL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La solicitud se elevará posteriormente a la Jefatura del Departamento de Gestión y Desarrollo de Personas (DGDP) </a:t>
            </a:r>
            <a:r>
              <a:rPr lang="es-CL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hasta el último día hábil del mes de julio de cada año calendario</a:t>
            </a:r>
            <a:r>
              <a:rPr lang="es-CL" sz="1800" dirty="0">
                <a:solidFill>
                  <a:srgbClr val="000000"/>
                </a:solidFill>
                <a:latin typeface="Calibri" panose="020F0502020204030204" pitchFamily="34" charset="0"/>
              </a:rPr>
              <a:t>. Las solicitudes que ingresen posterior a la fecha señalada, serán consideradas para el proceso del año siguiente. </a:t>
            </a:r>
            <a:endParaRPr lang="es-CL" altLang="es-CL" sz="18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784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sz="2800" b="1" i="1">
                <a:solidFill>
                  <a:srgbClr val="000000"/>
                </a:solidFill>
              </a:rPr>
              <a:t>Presentación de la solicitud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85311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Para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que una solicitud sea considerada admisible, el postulante debe cumplir con la totalidad de los siguientes requisitos que serán cotejados por el DGDP: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Calidad Jurídica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Pertenecer a la calidad jurídica a contrata</a:t>
            </a:r>
            <a:r>
              <a:rPr lang="es-CL" sz="800" dirty="0">
                <a:solidFill>
                  <a:srgbClr val="000000"/>
                </a:solidFill>
                <a:latin typeface="Calibri" panose="020F0502020204030204" pitchFamily="34" charset="0"/>
              </a:rPr>
              <a:t>3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del Servicio Nacional del Patrimonio cultural.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Evaluación de desempeño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Corresponde a la calificación obtenida por el funcionario según el procedimiento establecido en el Párrafo 4 del Título II de la Ley N° 18.834, sobre Estatuto Administrativo; para ello en su último proceso de evaluación, deberá haber sido calificado en Lista N° 1. </a:t>
            </a:r>
          </a:p>
          <a:p>
            <a:pPr lvl="0"/>
            <a:endParaRPr lang="es-CL" altLang="es-CL" sz="2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sz="2800" b="1" i="1">
                <a:solidFill>
                  <a:srgbClr val="000000"/>
                </a:solidFill>
              </a:rPr>
              <a:t>Admisibilidad de la solicitud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9610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endParaRPr lang="es-CL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Medidas Disciplinarias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No haber sido objeto de anotaciones de demerito en su hoja de vida y/o de alguna medida disciplinaria en el último año a contar de desde la fecha de cierre de recepción de las postulaciones.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4.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Antigüedad en el servicio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Respecto a la antigüedad del funcionario en el Servicio, a la fecha de postulación debe cumplir con un periodo mínimo de 3 años ininterrumpidos en el Servicio Nacional del Patrimonio Cultural. </a:t>
            </a:r>
          </a:p>
          <a:p>
            <a:pPr lvl="0"/>
            <a:endParaRPr lang="es-CL" altLang="es-CL" sz="2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sz="2800" b="1" i="1">
                <a:solidFill>
                  <a:srgbClr val="000000"/>
                </a:solidFill>
              </a:rPr>
              <a:t>Admisibilidad de la solicitud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8428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Respaldo de la propuesta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La solicitud debe encontrarse respaldada (firmada) por la </a:t>
            </a:r>
            <a:r>
              <a:rPr lang="es-CL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Jefatura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directa del postulante, o por la AAFF.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Cabe destacar que el DGDP corroborará la información descrita en cada solicitud para mejora de grado y/o cambio de estamento, basándose en la ficha individual y hoja de vida funcionaria, por ende, ante el incumplimiento de cualquiera de los requisitos recién mencionados, el DGDP declarará la solicitud como inadmisible, y comunicará mediante correo electrónico a las partes involucradas según corresponda. </a:t>
            </a:r>
            <a:endParaRPr lang="es-CL" altLang="es-CL" sz="2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sz="2800" b="1" i="1">
                <a:solidFill>
                  <a:srgbClr val="000000"/>
                </a:solidFill>
              </a:rPr>
              <a:t>Admisibilidad de la solicitud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2765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El DGDP elaborará durante el mes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agosto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, nóminas con las solicitudes admisibles, las que serán evaluadas y ordenadas acorde a criterios específicos, clasificándolos en: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a)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Mejora de grado por aumento de responsabilidades y/o cambio de funciones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. Esta clasificación implica el análisis y ponderación de los siguientes criterios: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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Antigüedad en el servicio (30%):</a:t>
            </a:r>
            <a:r>
              <a:rPr lang="es-CL" sz="800" dirty="0">
                <a:solidFill>
                  <a:srgbClr val="000000"/>
                </a:solidFill>
                <a:latin typeface="Calibri" panose="020F0502020204030204" pitchFamily="34" charset="0"/>
              </a:rPr>
              <a:t>4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Número de años que el funcionario/a se ha desempeñado en el Servicio con calidad jurídica a contrata. </a:t>
            </a:r>
          </a:p>
          <a:p>
            <a:pPr marL="0" indent="0">
              <a:buNone/>
            </a:pPr>
            <a:endParaRPr lang="es-CL" altLang="es-CL" sz="2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sz="2800" b="1" i="1">
                <a:solidFill>
                  <a:srgbClr val="000000"/>
                </a:solidFill>
              </a:rPr>
              <a:t>Confección de la nómina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0930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lvl="0"/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Antigüedad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en el cargo (20%):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Número de años en que el funcionario/a ha desempeñado funciones en el mismo cargo. </a:t>
            </a:r>
          </a:p>
          <a:p>
            <a:pPr lvl="0"/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Última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mejora de grado (25%):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Fecha en que el funcionario/a obtuvo su última mejora de grado. </a:t>
            </a:r>
          </a:p>
          <a:p>
            <a:pPr lvl="0"/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Aumento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de responsabilidades y/o funciones (25%):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Esto implica el aumento de responsabilidades y/o funciones en los siguientes ámbitos: Manejo de presupuesto, dirección de equipos o personas a cargo, administración de bienes y servicios. </a:t>
            </a:r>
          </a:p>
          <a:p>
            <a:pPr marL="0" indent="0">
              <a:buNone/>
            </a:pPr>
            <a:endParaRPr lang="es-CL" altLang="es-CL" sz="2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72966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sz="2800" b="1" i="1" dirty="0">
                <a:solidFill>
                  <a:srgbClr val="000000"/>
                </a:solidFill>
              </a:rPr>
              <a:t>Confección de la nómina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9448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Mejora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de grado manteniendo funciones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. Esta clasificación implica el análisis y ponderación </a:t>
            </a:r>
            <a:r>
              <a:rPr lang="es-CL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los siguientes criterios: </a:t>
            </a:r>
          </a:p>
          <a:p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Antigüedad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en el Servicio (40%)</a:t>
            </a:r>
            <a:r>
              <a:rPr lang="es-CL" sz="800" b="1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Número de años que el funcionario/a se ha desempeñado en el Servicio con calidad jurídica a contrata. </a:t>
            </a:r>
          </a:p>
          <a:p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Antigüedad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en el Cargo (30%)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Número de años en que el funcionario/a ha desempeñado funciones en el mismo cargo. </a:t>
            </a:r>
          </a:p>
          <a:p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Última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mejora de grado (30%)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: Fecha en que el funcionario/a obtuvo su última mejora de grado. </a:t>
            </a:r>
          </a:p>
          <a:p>
            <a:pPr marL="0" lvl="0" indent="0">
              <a:buNone/>
            </a:pPr>
            <a:endParaRPr lang="es-CL" sz="2400" dirty="0"/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latinLnBrk="1" hangingPunct="1">
              <a:spcBef>
                <a:spcPct val="0"/>
              </a:spcBef>
              <a:buNone/>
            </a:pPr>
            <a:r>
              <a:rPr lang="es-CL" sz="2800" b="1" i="1">
                <a:solidFill>
                  <a:srgbClr val="000000"/>
                </a:solidFill>
              </a:rPr>
              <a:t>Confección de la nómina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35296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Cambio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de estamento: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para los casos de solicitudes de cambio de estamento que no contemplen mejora de grado, el comité deberá evaluar excepcionalmente de manera individual cada caso conforme a los principios y criterios que rigen este procedimiento.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En caso de producirse un empate en alguna de las dos categorías, los funcionarios se ubicarán en el ranking de acuerdo a su antigüedad: primero en el cargo, luego en el grado, después en la institución, y finalmente, en el caso de mantenerse la concordancia, decidirá el Jefe Superior del Servicio. </a:t>
            </a:r>
            <a:endParaRPr lang="es-CL" sz="2400" dirty="0"/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latinLnBrk="1" hangingPunct="1">
              <a:spcBef>
                <a:spcPct val="0"/>
              </a:spcBef>
              <a:buNone/>
            </a:pPr>
            <a:r>
              <a:rPr lang="es-CL" sz="2800" b="1" i="1">
                <a:solidFill>
                  <a:srgbClr val="000000"/>
                </a:solidFill>
              </a:rPr>
              <a:t>Confección de la nómina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3725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lvl="0"/>
            <a:endParaRPr lang="es-C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Una vez confeccionada la nómina bajo los criterios señalados, será la Unidad de Remuneraciones del DGDP la responsable de realizar el análisis de factibilidad presupuestaria, afecto a las disposiciones y criterios del procedimiento, construyendo así la nómina inicial que se presentará al comité para su análisis respectivo la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primera semana de septiembre. </a:t>
            </a:r>
            <a:endParaRPr lang="es-CL" sz="2400" dirty="0">
              <a:solidFill>
                <a:srgbClr val="000000"/>
              </a:solidFill>
            </a:endParaRPr>
          </a:p>
          <a:p>
            <a:endParaRPr lang="es-CL" sz="2400" dirty="0"/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latinLnBrk="1" hangingPunct="1">
              <a:spcBef>
                <a:spcPct val="0"/>
              </a:spcBef>
              <a:buNone/>
            </a:pPr>
            <a:r>
              <a:rPr lang="es-CL" sz="2800" b="1" i="1">
                <a:solidFill>
                  <a:srgbClr val="000000"/>
                </a:solidFill>
              </a:rPr>
              <a:t>Confección de la nómina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4671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Existirá un Comité de Evaluación encargado de analizar durante </a:t>
            </a:r>
            <a:r>
              <a:rPr lang="es-C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septiembre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la nómina inicial con la totalidad de las solicitudes admitidas. De manera ordenada, priorizada y valorizada por el DGDP y podrá sesionar con un quorum mínimo de 5 integrantes; estará compuesto por: </a:t>
            </a:r>
            <a:endParaRPr lang="es-CL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L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- Subdirector de Planificación y Presupuesto, o quien designe en su representación.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- Encargado de la Unidad de Presupuesto Institucional.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- Jefatura del DGDP. </a:t>
            </a:r>
          </a:p>
          <a:p>
            <a:endParaRPr lang="es-CL" sz="2400" dirty="0"/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latinLnBrk="1" hangingPunct="1">
              <a:spcBef>
                <a:spcPct val="0"/>
              </a:spcBef>
              <a:buNone/>
            </a:pPr>
            <a:r>
              <a:rPr lang="es-CL" sz="2800" b="1" i="1">
                <a:solidFill>
                  <a:srgbClr val="000000"/>
                </a:solidFill>
              </a:rPr>
              <a:t>Evaluación de la Propuesta Inicial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38586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048601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5363" name="1048602 Título"/>
          <p:cNvSpPr>
            <a:spLocks noGrp="1"/>
          </p:cNvSpPr>
          <p:nvPr>
            <p:ph type="title"/>
          </p:nvPr>
        </p:nvSpPr>
        <p:spPr>
          <a:xfrm>
            <a:off x="468313" y="341313"/>
            <a:ext cx="8229600" cy="1143000"/>
          </a:xfrm>
        </p:spPr>
        <p:txBody>
          <a:bodyPr/>
          <a:lstStyle/>
          <a:p>
            <a:pPr eaLnBrk="1" latinLnBrk="1" hangingPunct="1"/>
            <a:r>
              <a:rPr lang="es-CL" altLang="es-CL" sz="2800" dirty="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  <a:sym typeface="Calibri" pitchFamily="34" charset="0"/>
              </a:rPr>
              <a:t>Introducción</a:t>
            </a:r>
            <a:endParaRPr lang="es-CL" altLang="es-CL" sz="2800" dirty="0" smtClean="0">
              <a:solidFill>
                <a:srgbClr val="FFFFFF"/>
              </a:solidFill>
              <a:latin typeface="Calibri" pitchFamily="34" charset="0"/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048604" name="1048603 Marcador de contenido"/>
          <p:cNvSpPr>
            <a:spLocks noGrp="1"/>
          </p:cNvSpPr>
          <p:nvPr>
            <p:ph idx="1"/>
          </p:nvPr>
        </p:nvSpPr>
        <p:spPr>
          <a:xfrm>
            <a:off x="250825" y="1739900"/>
            <a:ext cx="8785225" cy="4137025"/>
          </a:xfrm>
        </p:spPr>
        <p:txBody>
          <a:bodyPr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baseline="0">
                <a:solidFill>
                  <a:schemeClr val="dk1"/>
                </a:solidFill>
                <a:latin typeface="Calibri" charset="0"/>
                <a:ea typeface="ＭＳ Ｐゴシック" charset="-128"/>
                <a:sym typeface="Calibri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baseline="0">
                <a:solidFill>
                  <a:schemeClr val="dk1"/>
                </a:solidFill>
                <a:latin typeface="Calibri" charset="0"/>
                <a:ea typeface="ＭＳ Ｐゴシック" charset="-128"/>
                <a:sym typeface="Calibri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baseline="0">
                <a:solidFill>
                  <a:schemeClr val="dk1"/>
                </a:solidFill>
                <a:latin typeface="Calibri" charset="0"/>
                <a:ea typeface="ＭＳ Ｐゴシック" charset="-128"/>
                <a:sym typeface="Calibri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baseline="0">
                <a:solidFill>
                  <a:schemeClr val="dk1"/>
                </a:solidFill>
                <a:latin typeface="Calibri" charset="0"/>
                <a:ea typeface="ＭＳ Ｐゴシック" charset="-128"/>
                <a:sym typeface="Calibri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baseline="0">
                <a:solidFill>
                  <a:schemeClr val="dk1"/>
                </a:solidFill>
                <a:latin typeface="Calibri" charset="0"/>
                <a:ea typeface="ＭＳ Ｐゴシック" charset="-128"/>
                <a:sym typeface="Calibri" charset="0"/>
              </a:defRPr>
            </a:lvl5pPr>
          </a:lstStyle>
          <a:p>
            <a:pPr marL="395287" indent="-285750">
              <a:buFont typeface="Arial" panose="020B0604020202020204" pitchFamily="34" charset="0"/>
              <a:buChar char="•"/>
              <a:defRPr/>
            </a:pPr>
            <a:endParaRPr lang="es-CL" sz="1800" dirty="0"/>
          </a:p>
          <a:p>
            <a:pPr algn="just">
              <a:spcAft>
                <a:spcPts val="0"/>
              </a:spcAft>
            </a:pPr>
            <a:r>
              <a:rPr lang="es-C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Servicio Nacional del Patrimonio Cultural, conforme a lo establecido en la Ley N° 21.045 del año 2017, que crea el Ministerio de las Culturas, Las Artes y el Patrimonio, es  </a:t>
            </a:r>
            <a:r>
              <a:rPr lang="es-CL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considerado </a:t>
            </a:r>
            <a:r>
              <a:rPr lang="es-C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todos los efectos, sucesor y continuador legal de la Dirección de  </a:t>
            </a:r>
            <a:r>
              <a:rPr lang="es-CL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Bibliotecas</a:t>
            </a:r>
            <a:r>
              <a:rPr lang="es-C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Archivos y Museos, hecho que enmarca a la organización en un contexto de </a:t>
            </a:r>
            <a:r>
              <a:rPr lang="es-CL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nueva </a:t>
            </a:r>
            <a:r>
              <a:rPr lang="es-C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institucionalidad, donde el Servicio está experimentado un aumento en su </a:t>
            </a:r>
            <a:r>
              <a:rPr lang="es-CL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dotación</a:t>
            </a:r>
            <a:r>
              <a:rPr lang="es-C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CL" sz="1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acuerdo a lo anterior, existe la necesidad de establecer parámetros a objeto de evitar inequidades y unificar criterios para los cambios grado en la escala de remuneraciones y /o estamento del personal a contrata, los cuales se sustentan en los principios de meritocracia, equidad y no discriminación conforme a la  </a:t>
            </a:r>
            <a:r>
              <a:rPr lang="es-C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gestión </a:t>
            </a:r>
            <a:r>
              <a:rPr lang="es-C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desempeño. En este sentido la implementación del </a:t>
            </a:r>
            <a:r>
              <a:rPr lang="es-C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presente             </a:t>
            </a:r>
            <a:r>
              <a:rPr lang="es-C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procedimiento busca contribuir al desarrollo profesional del personal a Contrata.</a:t>
            </a:r>
            <a:endParaRPr lang="es-CL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C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537" indent="0">
              <a:defRPr/>
            </a:pPr>
            <a:endParaRPr sz="1800" dirty="0"/>
          </a:p>
        </p:txBody>
      </p:sp>
      <p:sp>
        <p:nvSpPr>
          <p:cNvPr id="15365" name="1048604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pic>
        <p:nvPicPr>
          <p:cNvPr id="15366" name="7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Representante de Dirección del servicio, designado por el Director Nacional.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- Encargado de la Unidad de Remuneraciones </a:t>
            </a:r>
          </a:p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- Un representante por cada asociación de funcionarios. </a:t>
            </a:r>
          </a:p>
          <a:p>
            <a:pPr marL="0" indent="0">
              <a:buNone/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Cabe señalar que el comité estará facultado, para aprobar de manera total, parcial o rechazar las solicitudes en función los antecedentes analizados y del presupuesto disponible. </a:t>
            </a:r>
            <a:endParaRPr lang="es-CL" sz="2400" dirty="0"/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latinLnBrk="1" hangingPunct="1">
              <a:spcBef>
                <a:spcPct val="0"/>
              </a:spcBef>
              <a:buNone/>
            </a:pPr>
            <a:r>
              <a:rPr lang="es-CL" sz="2800" b="1" i="1">
                <a:solidFill>
                  <a:srgbClr val="000000"/>
                </a:solidFill>
              </a:rPr>
              <a:t>Evaluación de la Propuesta Inicial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134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</a:rPr>
              <a:t>Una vez emitida por el comité la propuesta final para las mejoras de grado y/o cambio de estamento, se enviará al Director Nacional para su aprobación. Posteriormente será el DGDP el responsable de tramitar e informar el resultado de la decisión a las partes involucradas. </a:t>
            </a:r>
            <a:endParaRPr lang="es-CL" sz="2400" dirty="0"/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latinLnBrk="1" hangingPunct="1">
              <a:spcBef>
                <a:spcPct val="0"/>
              </a:spcBef>
              <a:buNone/>
            </a:pPr>
            <a:r>
              <a:rPr lang="es-CL" sz="2800" b="1" i="1" dirty="0">
                <a:solidFill>
                  <a:srgbClr val="000000"/>
                </a:solidFill>
              </a:rPr>
              <a:t>Propuesta final 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04797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048637 Rectángulo"/>
          <p:cNvSpPr>
            <a:spLocks noChangeArrowheads="1"/>
          </p:cNvSpPr>
          <p:nvPr/>
        </p:nvSpPr>
        <p:spPr bwMode="auto">
          <a:xfrm>
            <a:off x="0" y="5634038"/>
            <a:ext cx="9144000" cy="1223962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48131" name="1048638 Marcador de contenido"/>
          <p:cNvSpPr>
            <a:spLocks noGrp="1"/>
          </p:cNvSpPr>
          <p:nvPr>
            <p:ph idx="1"/>
          </p:nvPr>
        </p:nvSpPr>
        <p:spPr>
          <a:xfrm>
            <a:off x="900113" y="1628775"/>
            <a:ext cx="7642225" cy="2836863"/>
          </a:xfrm>
        </p:spPr>
        <p:txBody>
          <a:bodyPr/>
          <a:lstStyle/>
          <a:p>
            <a:pPr marL="0" indent="0" algn="ctr" eaLnBrk="1" latinLnBrk="1" hangingPunct="1">
              <a:lnSpc>
                <a:spcPct val="110000"/>
              </a:lnSpc>
              <a:buFont typeface="Arial" charset="0"/>
              <a:buNone/>
            </a:pPr>
            <a:r>
              <a:rPr lang="zh-CN" altLang="en-US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</a:rPr>
              <a:t>Fin de la presentación</a:t>
            </a:r>
          </a:p>
          <a:p>
            <a:pPr marL="0" indent="0" eaLnBrk="1" latinLnBrk="1" hangingPunct="1">
              <a:lnSpc>
                <a:spcPct val="110000"/>
              </a:lnSpc>
            </a:pPr>
            <a:endParaRPr lang="zh-CN" altLang="en-US" sz="18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  <a:p>
            <a:pPr marL="0" indent="0" algn="ctr" eaLnBrk="1" latinLnBrk="1" hangingPunct="1">
              <a:lnSpc>
                <a:spcPct val="110000"/>
              </a:lnSpc>
              <a:buFont typeface="Arial" charset="0"/>
              <a:buNone/>
            </a:pPr>
            <a:r>
              <a:rPr lang="es-CL" altLang="zh-CN" sz="1800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  <a:hlinkClick r:id="rId2"/>
              </a:rPr>
              <a:t>https://www.facebook.com/anfudibam</a:t>
            </a:r>
            <a:r>
              <a:rPr lang="es-CL" altLang="zh-CN" sz="1800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  <a:hlinkClick r:id="rId2"/>
              </a:rPr>
              <a:t>/</a:t>
            </a:r>
            <a:endParaRPr lang="es-CL" altLang="zh-CN" sz="18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  <a:p>
            <a:pPr marL="0" indent="0" algn="ctr" eaLnBrk="1" latinLnBrk="1" hangingPunct="1">
              <a:lnSpc>
                <a:spcPct val="110000"/>
              </a:lnSpc>
              <a:buFont typeface="Arial" charset="0"/>
              <a:buNone/>
            </a:pPr>
            <a:r>
              <a:rPr lang="es-CL" altLang="zh-CN" sz="1800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</a:rPr>
              <a:t>www.Anfudibam.cl</a:t>
            </a:r>
            <a:r>
              <a:rPr lang="es-CL" altLang="zh-CN" sz="1800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</a:rPr>
              <a:t> </a:t>
            </a:r>
            <a:endParaRPr lang="es-CL" altLang="zh-CN" sz="18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  <a:p>
            <a:pPr marL="0" indent="0" algn="ctr" eaLnBrk="1" latinLnBrk="1" hangingPunct="1">
              <a:lnSpc>
                <a:spcPct val="110000"/>
              </a:lnSpc>
              <a:buFont typeface="Arial" charset="0"/>
              <a:buNone/>
            </a:pPr>
            <a:r>
              <a:rPr lang="zh-CN" altLang="en-US" sz="1800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</a:rPr>
              <a:t>Teléfonos de contacto</a:t>
            </a:r>
            <a:r>
              <a:rPr lang="es-CL" altLang="zh-CN" sz="1800" dirty="0" smtClean="0">
                <a:solidFill>
                  <a:srgbClr val="000000"/>
                </a:solidFill>
                <a:ea typeface="MS PGothic" pitchFamily="34" charset="-128"/>
                <a:sym typeface="Calibri" pitchFamily="34" charset="0"/>
              </a:rPr>
              <a:t>: 22-3605223</a:t>
            </a:r>
            <a:endParaRPr lang="zh-CN" altLang="en-US" sz="18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48132" name="1048639 CuadroTexto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latinLnBrk="1" hangingPunct="1">
              <a:spcBef>
                <a:spcPct val="0"/>
              </a:spcBef>
              <a:buFontTx/>
              <a:buNone/>
            </a:pPr>
            <a:fld id="{0375D1F3-1C37-46CA-862E-5D9B1ECA81A2}" type="slidenum">
              <a:rPr lang="zh-CN" altLang="en-US" sz="1200">
                <a:solidFill>
                  <a:srgbClr val="898989"/>
                </a:solidFill>
              </a:rPr>
              <a:pPr algn="r" eaLnBrk="1" latin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pic>
        <p:nvPicPr>
          <p:cNvPr id="48133" name="2097161 Imagen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1042988" y="3789363"/>
            <a:ext cx="712946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2097162 Imagen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00000">
            <a:off x="238125" y="4584700"/>
            <a:ext cx="181292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048590 Título"/>
          <p:cNvSpPr>
            <a:spLocks noGrp="1"/>
          </p:cNvSpPr>
          <p:nvPr>
            <p:ph type="title"/>
          </p:nvPr>
        </p:nvSpPr>
        <p:spPr>
          <a:xfrm>
            <a:off x="539750" y="333375"/>
            <a:ext cx="8353425" cy="1143000"/>
          </a:xfrm>
        </p:spPr>
        <p:txBody>
          <a:bodyPr/>
          <a:lstStyle/>
          <a:p>
            <a:pPr eaLnBrk="1" latinLnBrk="1" hangingPunct="1"/>
            <a:r>
              <a:rPr lang="es-CL" altLang="es-CL" sz="3600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sym typeface="Calibri" pitchFamily="34" charset="0"/>
              </a:rPr>
              <a:t>Aprobación, discusión y la validación </a:t>
            </a:r>
            <a:br>
              <a:rPr lang="es-CL" altLang="es-CL" sz="3600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sym typeface="Calibri" pitchFamily="34" charset="0"/>
              </a:rPr>
            </a:br>
            <a:r>
              <a:rPr lang="es-CL" altLang="es-CL" sz="3600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sym typeface="Calibri" pitchFamily="34" charset="0"/>
              </a:rPr>
              <a:t>se </a:t>
            </a:r>
            <a:r>
              <a:rPr lang="es-CL" altLang="es-CL" sz="3600" dirty="0" smtClean="0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sym typeface="Calibri" pitchFamily="34" charset="0"/>
              </a:rPr>
              <a:t>relaciona con :</a:t>
            </a:r>
          </a:p>
        </p:txBody>
      </p:sp>
      <p:sp>
        <p:nvSpPr>
          <p:cNvPr id="14340" name="104859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4341" name="1048594 Rectángulo"/>
          <p:cNvSpPr>
            <a:spLocks noChangeArrowheads="1"/>
          </p:cNvSpPr>
          <p:nvPr/>
        </p:nvSpPr>
        <p:spPr bwMode="auto">
          <a:xfrm>
            <a:off x="0" y="0"/>
            <a:ext cx="539750" cy="155733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4342" name="1048595 Rectángulo"/>
          <p:cNvSpPr>
            <a:spLocks noChangeArrowheads="1"/>
          </p:cNvSpPr>
          <p:nvPr/>
        </p:nvSpPr>
        <p:spPr bwMode="auto">
          <a:xfrm>
            <a:off x="0" y="5300663"/>
            <a:ext cx="539750" cy="155733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pic>
        <p:nvPicPr>
          <p:cNvPr id="14343" name="8 Imagen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83521558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048616 Marcador de contenido"/>
          <p:cNvSpPr>
            <a:spLocks noGrp="1"/>
          </p:cNvSpPr>
          <p:nvPr>
            <p:ph idx="1"/>
          </p:nvPr>
        </p:nvSpPr>
        <p:spPr>
          <a:xfrm>
            <a:off x="384722" y="1844823"/>
            <a:ext cx="8362950" cy="4319141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1.- Valoramos este instrumento, procedimiento  o metodología consensuado por la autoridad del Servicio con nuestra organización, el cual tiene como finalidad establecer criterios, parámetros y variables objetivas que permitan priorizar y seleccionar a aquellos/as funcionarios/as que, cada año, </a:t>
            </a:r>
            <a:r>
              <a:rPr lang="es-CL" sz="1800" b="1" dirty="0">
                <a:solidFill>
                  <a:srgbClr val="222222"/>
                </a:solidFill>
                <a:latin typeface="arial" panose="020B0604020202020204" pitchFamily="34" charset="0"/>
              </a:rPr>
              <a:t>conforme a los recursos institucionales disponibles en el rubro remuneraciones</a:t>
            </a: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, puedan eventualmente mejorar en forma parcial o complementaria, su condición en forma justa y más objetiva.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CL" sz="1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      Subrayamos responsablemente el tema de la disponibilidad de recursos pues, las mejoras estarán sujetas al monto relativo y al monto total de esos recursos. </a:t>
            </a:r>
            <a:r>
              <a:rPr lang="es-CL" sz="1800" b="1" dirty="0">
                <a:solidFill>
                  <a:srgbClr val="222222"/>
                </a:solidFill>
                <a:latin typeface="arial" panose="020B0604020202020204" pitchFamily="34" charset="0"/>
              </a:rPr>
              <a:t>Somos una organización que trabaja y lucha por el mejoramiento de las condiciones de nuestros representados en forma  responsable y realista.</a:t>
            </a: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 Y no queremos generar falsas expectativas en nuestros/as compañeros/as,  o que éstas, estén fuera de las posibilidades reales que los recursos disponibles cada año, lo permitan</a:t>
            </a:r>
            <a:r>
              <a:rPr lang="es-CL" sz="18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indent="0" eaLnBrk="1" latinLnBrk="1" hangingPunct="1">
              <a:buNone/>
            </a:pPr>
            <a:endParaRPr lang="zh-CN" altLang="en-US" sz="1000" dirty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7411" name="1048617 CuadroTexto"/>
          <p:cNvSpPr txBox="1">
            <a:spLocks noChangeArrowheads="1"/>
          </p:cNvSpPr>
          <p:nvPr/>
        </p:nvSpPr>
        <p:spPr bwMode="auto">
          <a:xfrm>
            <a:off x="3124200" y="6525344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7412" name="1048619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7413" name="1048620 CuadroTexto"/>
          <p:cNvSpPr txBox="1">
            <a:spLocks noChangeArrowheads="1"/>
          </p:cNvSpPr>
          <p:nvPr/>
        </p:nvSpPr>
        <p:spPr bwMode="auto">
          <a:xfrm>
            <a:off x="420688" y="3683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altLang="es-CL" sz="2000" b="1" dirty="0" smtClean="0">
                <a:solidFill>
                  <a:srgbClr val="FFFFFF"/>
                </a:solidFill>
              </a:rPr>
              <a:t>Objetivos </a:t>
            </a:r>
            <a:r>
              <a:rPr lang="es-CL" altLang="es-CL" sz="2000" b="1" dirty="0" smtClean="0">
                <a:solidFill>
                  <a:srgbClr val="FFFFFF"/>
                </a:solidFill>
              </a:rPr>
              <a:t> y aclaraciones</a:t>
            </a:r>
            <a:endParaRPr lang="es-CL" altLang="es-CL" sz="2000" b="1" dirty="0">
              <a:solidFill>
                <a:srgbClr val="FFFFFF"/>
              </a:solidFill>
            </a:endParaRPr>
          </a:p>
        </p:txBody>
      </p:sp>
      <p:pic>
        <p:nvPicPr>
          <p:cNvPr id="17414" name="7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6190952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048616 Marcador de contenido"/>
          <p:cNvSpPr>
            <a:spLocks noGrp="1"/>
          </p:cNvSpPr>
          <p:nvPr>
            <p:ph idx="1"/>
          </p:nvPr>
        </p:nvSpPr>
        <p:spPr>
          <a:xfrm>
            <a:off x="384722" y="1844823"/>
            <a:ext cx="8362950" cy="431914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es-CL" sz="20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CL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      </a:t>
            </a:r>
            <a:r>
              <a:rPr lang="es-CL" sz="2000" u="sng" dirty="0" smtClean="0">
                <a:solidFill>
                  <a:srgbClr val="222222"/>
                </a:solidFill>
                <a:latin typeface="arial" panose="020B0604020202020204" pitchFamily="34" charset="0"/>
              </a:rPr>
              <a:t>El </a:t>
            </a:r>
            <a:r>
              <a:rPr lang="es-CL" sz="2000" b="1" u="sng" dirty="0" smtClean="0">
                <a:solidFill>
                  <a:srgbClr val="222222"/>
                </a:solidFill>
                <a:latin typeface="arial" panose="020B0604020202020204" pitchFamily="34" charset="0"/>
              </a:rPr>
              <a:t>proceso de mejoramiento más estructural que generará en el futuro cercano la implementación laboral de la nueva institucionalidad cultural con el re-encasillamiento en las nuevas plantas del Servicio, constituye nuestro principal objetivo de trabajo</a:t>
            </a:r>
            <a:r>
              <a:rPr lang="es-CL" sz="2000" u="sng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s-CL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CL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s-CL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      Nuestra mirada entonces  de este instrumento de mejoramiento de grados, es que </a:t>
            </a:r>
            <a:r>
              <a:rPr lang="es-CL" sz="2000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constituye un elemento complementario y un proceso laboral</a:t>
            </a:r>
            <a:r>
              <a:rPr lang="es-CL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 que en forma anual y cíclica podrá ir siendo mejorado y  perfeccionado, conforme a la experiencia de su puesta en práctica y a los recursos disponibles.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CL" sz="20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 eaLnBrk="1" latinLnBrk="1" hangingPunct="1">
              <a:buNone/>
            </a:pPr>
            <a:endParaRPr lang="zh-CN" altLang="en-US" sz="1000" dirty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7411" name="1048617 CuadroTexto"/>
          <p:cNvSpPr txBox="1">
            <a:spLocks noChangeArrowheads="1"/>
          </p:cNvSpPr>
          <p:nvPr/>
        </p:nvSpPr>
        <p:spPr bwMode="auto">
          <a:xfrm>
            <a:off x="3124200" y="6525344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7412" name="1048619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7413" name="1048620 CuadroTexto"/>
          <p:cNvSpPr txBox="1">
            <a:spLocks noChangeArrowheads="1"/>
          </p:cNvSpPr>
          <p:nvPr/>
        </p:nvSpPr>
        <p:spPr bwMode="auto">
          <a:xfrm>
            <a:off x="420688" y="3683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altLang="es-CL" sz="2000" b="1" dirty="0" smtClean="0">
                <a:solidFill>
                  <a:srgbClr val="FFFFFF"/>
                </a:solidFill>
              </a:rPr>
              <a:t>Objetivos </a:t>
            </a:r>
            <a:r>
              <a:rPr lang="es-CL" altLang="es-CL" sz="2000" b="1" dirty="0" smtClean="0">
                <a:solidFill>
                  <a:srgbClr val="FFFFFF"/>
                </a:solidFill>
              </a:rPr>
              <a:t> y aclaraciones</a:t>
            </a:r>
            <a:endParaRPr lang="es-CL" altLang="es-CL" sz="2000" b="1" dirty="0">
              <a:solidFill>
                <a:srgbClr val="FFFFFF"/>
              </a:solidFill>
            </a:endParaRPr>
          </a:p>
        </p:txBody>
      </p:sp>
      <p:pic>
        <p:nvPicPr>
          <p:cNvPr id="17414" name="7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6190952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1056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048616 Marcador de contenido"/>
          <p:cNvSpPr>
            <a:spLocks noGrp="1"/>
          </p:cNvSpPr>
          <p:nvPr>
            <p:ph idx="1"/>
          </p:nvPr>
        </p:nvSpPr>
        <p:spPr>
          <a:xfrm>
            <a:off x="384722" y="1844823"/>
            <a:ext cx="8362950" cy="4319141"/>
          </a:xfrm>
        </p:spPr>
        <p:txBody>
          <a:bodyPr/>
          <a:lstStyle/>
          <a:p>
            <a:pPr lvl="0" algn="just">
              <a:spcAft>
                <a:spcPts val="0"/>
              </a:spcAft>
            </a:pP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2.-  Este procedimiento de mejoras acordado como tal, </a:t>
            </a:r>
            <a:r>
              <a:rPr lang="es-CL" sz="1800" b="1" dirty="0">
                <a:solidFill>
                  <a:srgbClr val="222222"/>
                </a:solidFill>
                <a:latin typeface="arial" panose="020B0604020202020204" pitchFamily="34" charset="0"/>
              </a:rPr>
              <a:t>es independiente de la voluntad de las jefaturas intermedias de cualquier nivel del Servicio,</a:t>
            </a: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 pues se ha establecido como un mecanismo universal a nivel del Servicio Nacional del Patrimonio Cultural (SNPC). Dicho mecanismo establece un procesamiento centralizado de todas las solicitudes a nivel nacional procedentes de todos los Centros de Responsabilidad institucionales. 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es-CL" sz="1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        Un </a:t>
            </a:r>
            <a:r>
              <a:rPr lang="es-CL" sz="1800" b="1" dirty="0">
                <a:solidFill>
                  <a:srgbClr val="222222"/>
                </a:solidFill>
                <a:latin typeface="arial" panose="020B0604020202020204" pitchFamily="34" charset="0"/>
              </a:rPr>
              <a:t>Comité de Evaluación institucional</a:t>
            </a:r>
            <a:r>
              <a:rPr lang="es-CL" sz="1800" dirty="0">
                <a:solidFill>
                  <a:srgbClr val="222222"/>
                </a:solidFill>
                <a:latin typeface="arial" panose="020B0604020202020204" pitchFamily="34" charset="0"/>
              </a:rPr>
              <a:t> en el que participará nuestra organización, analizará y resolverá las solicitudes debidamente priorizadas, de acuerdo al puntaje que determinará la aplicación de los diferentes criterios y variables. Para este efecto, la información pertinente al personal del Servicio, deberá efectivamente estar actualizada y validada. Será una exigencia mínima de nuestra Asociación para que el procedimiento funcione eficiente y transparentemente.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es-CL" sz="100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1048617 CuadroTexto"/>
          <p:cNvSpPr txBox="1">
            <a:spLocks noChangeArrowheads="1"/>
          </p:cNvSpPr>
          <p:nvPr/>
        </p:nvSpPr>
        <p:spPr bwMode="auto">
          <a:xfrm>
            <a:off x="3124200" y="6525344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7412" name="1048619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7413" name="1048620 CuadroTexto"/>
          <p:cNvSpPr txBox="1">
            <a:spLocks noChangeArrowheads="1"/>
          </p:cNvSpPr>
          <p:nvPr/>
        </p:nvSpPr>
        <p:spPr bwMode="auto">
          <a:xfrm>
            <a:off x="384722" y="30638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altLang="es-CL" sz="2000" b="1" dirty="0" smtClean="0">
                <a:solidFill>
                  <a:srgbClr val="FFFFFF"/>
                </a:solidFill>
              </a:rPr>
              <a:t>Aclaración y funcionamiento</a:t>
            </a:r>
            <a:r>
              <a:rPr lang="es-CL" altLang="es-CL" sz="2000" dirty="0" smtClean="0">
                <a:solidFill>
                  <a:srgbClr val="FFFFFF"/>
                </a:solidFill>
              </a:rPr>
              <a:t>:</a:t>
            </a:r>
            <a:endParaRPr lang="es-CL" altLang="es-CL" sz="2000" dirty="0">
              <a:solidFill>
                <a:srgbClr val="FFFFFF"/>
              </a:solidFill>
            </a:endParaRPr>
          </a:p>
        </p:txBody>
      </p:sp>
      <p:pic>
        <p:nvPicPr>
          <p:cNvPr id="17414" name="7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6190952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67727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048616 Marcador de contenido"/>
          <p:cNvSpPr>
            <a:spLocks noGrp="1"/>
          </p:cNvSpPr>
          <p:nvPr>
            <p:ph idx="1"/>
          </p:nvPr>
        </p:nvSpPr>
        <p:spPr>
          <a:xfrm>
            <a:off x="384722" y="1844823"/>
            <a:ext cx="8362950" cy="4319141"/>
          </a:xfrm>
        </p:spPr>
        <p:txBody>
          <a:bodyPr/>
          <a:lstStyle/>
          <a:p>
            <a:pPr lvl="0" algn="just">
              <a:spcAft>
                <a:spcPts val="0"/>
              </a:spcAft>
            </a:pPr>
            <a:r>
              <a:rPr lang="es-CL" sz="2000" dirty="0">
                <a:solidFill>
                  <a:srgbClr val="222222"/>
                </a:solidFill>
                <a:latin typeface="arial" panose="020B0604020202020204" pitchFamily="34" charset="0"/>
              </a:rPr>
              <a:t>3.- La</a:t>
            </a:r>
            <a:r>
              <a:rPr lang="es-CL" sz="2000" b="1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s-CL" sz="2000" b="1" u="sng" dirty="0">
                <a:solidFill>
                  <a:srgbClr val="222222"/>
                </a:solidFill>
                <a:latin typeface="arial" panose="020B0604020202020204" pitchFamily="34" charset="0"/>
              </a:rPr>
              <a:t>solicitud de mejoramiento</a:t>
            </a:r>
            <a:r>
              <a:rPr lang="es-CL" sz="2000" dirty="0">
                <a:solidFill>
                  <a:srgbClr val="222222"/>
                </a:solidFill>
                <a:latin typeface="arial" panose="020B0604020202020204" pitchFamily="34" charset="0"/>
              </a:rPr>
              <a:t> puede ser presentada por la jefatura del centro de responsabilidad correspondiente. También puede ser propuesta en acuerdo entre el funcionario y su jefatura. </a:t>
            </a:r>
            <a:r>
              <a:rPr lang="es-CL" sz="2000" b="1" u="sng" dirty="0">
                <a:solidFill>
                  <a:srgbClr val="222222"/>
                </a:solidFill>
                <a:latin typeface="arial" panose="020B0604020202020204" pitchFamily="34" charset="0"/>
              </a:rPr>
              <a:t>Y también por nuestra organización representativa</a:t>
            </a:r>
            <a:r>
              <a:rPr lang="es-CL" sz="2000" b="1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s-CL" sz="2000" dirty="0">
                <a:solidFill>
                  <a:srgbClr val="222222"/>
                </a:solidFill>
                <a:latin typeface="arial" panose="020B0604020202020204" pitchFamily="34" charset="0"/>
              </a:rPr>
              <a:t>Desde ya, cual sea el modo que ustedes elijan, solicitamos enviarnos copia de ella a nuestra organización.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es-CL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es-CL" sz="2000" dirty="0">
                <a:solidFill>
                  <a:srgbClr val="222222"/>
                </a:solidFill>
                <a:latin typeface="arial" panose="020B0604020202020204" pitchFamily="34" charset="0"/>
              </a:rPr>
              <a:t>4.- Invitamos a nuestros afiliados a leer con detención el documento </a:t>
            </a:r>
            <a:r>
              <a:rPr lang="es-CL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en comento, </a:t>
            </a:r>
            <a:r>
              <a:rPr lang="es-CL" sz="2000" dirty="0">
                <a:solidFill>
                  <a:srgbClr val="222222"/>
                </a:solidFill>
                <a:latin typeface="arial" panose="020B0604020202020204" pitchFamily="34" charset="0"/>
              </a:rPr>
              <a:t>a reunir y preocuparse de que sus antecedentes de la hoja de vida estén actualizados y correctos.</a:t>
            </a:r>
          </a:p>
          <a:p>
            <a:pPr marL="0" indent="0" eaLnBrk="1" latinLnBrk="1" hangingPunct="1">
              <a:buNone/>
            </a:pPr>
            <a:endParaRPr lang="zh-CN" altLang="en-US" sz="1000" dirty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7411" name="1048617 CuadroTexto"/>
          <p:cNvSpPr txBox="1">
            <a:spLocks noChangeArrowheads="1"/>
          </p:cNvSpPr>
          <p:nvPr/>
        </p:nvSpPr>
        <p:spPr bwMode="auto">
          <a:xfrm>
            <a:off x="3124200" y="6525344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 dirty="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7412" name="1048619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7413" name="1048620 CuadroTexto"/>
          <p:cNvSpPr txBox="1">
            <a:spLocks noChangeArrowheads="1"/>
          </p:cNvSpPr>
          <p:nvPr/>
        </p:nvSpPr>
        <p:spPr bwMode="auto">
          <a:xfrm>
            <a:off x="420688" y="3683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altLang="es-CL" sz="2000" dirty="0" smtClean="0">
                <a:solidFill>
                  <a:srgbClr val="FFFFFF"/>
                </a:solidFill>
              </a:rPr>
              <a:t>Objetivos</a:t>
            </a:r>
            <a:endParaRPr lang="es-CL" altLang="es-CL" sz="2000" dirty="0">
              <a:solidFill>
                <a:srgbClr val="FFFFFF"/>
              </a:solidFill>
            </a:endParaRPr>
          </a:p>
        </p:txBody>
      </p:sp>
      <p:pic>
        <p:nvPicPr>
          <p:cNvPr id="17414" name="7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6190952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2424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s-CL" dirty="0"/>
              <a:t>El propósito que persigue el presente procedimiento, es definir el conjunto de acciones necesarias para evaluar y resolver de manera objetiva y transparente las solicitudes de cambio de grado en la escala de remuneración y/o estamento, demandadas por el personal a contrata del Servicio Nacional del Patrimonio Cultural.</a:t>
            </a:r>
          </a:p>
          <a:p>
            <a:endParaRPr lang="es-CL" altLang="es-CL" sz="2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44062" y="33769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altLang="es-CL" sz="2800" dirty="0" smtClean="0">
                <a:solidFill>
                  <a:srgbClr val="FFFFFF"/>
                </a:solidFill>
              </a:rPr>
              <a:t>PROPÓSITO</a:t>
            </a:r>
          </a:p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048611 Marcador de contenido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lvl="0"/>
            <a:r>
              <a:rPr lang="es-CL" dirty="0"/>
              <a:t>Establecer los criterios, directrices y lineamientos que permitan materializar los cambios de grado en la escala de remuneraciones y/o cambio de estamento del personal a Contrata. </a:t>
            </a:r>
          </a:p>
          <a:p>
            <a:pPr lvl="0"/>
            <a:r>
              <a:rPr lang="es-CL" dirty="0"/>
              <a:t>Determinar los requerimientos que debe cumplir el personal y jefatura involucrada para llevar acabo los cambios solicitados. </a:t>
            </a:r>
          </a:p>
          <a:p>
            <a:pPr marL="0" lvl="0" indent="0">
              <a:buNone/>
            </a:pPr>
            <a:endParaRPr lang="es-CL" altLang="es-CL" sz="1400" dirty="0" smtClean="0">
              <a:solidFill>
                <a:srgbClr val="000000"/>
              </a:solidFill>
              <a:ea typeface="MS PGothic" pitchFamily="34" charset="-128"/>
              <a:sym typeface="Calibri" pitchFamily="34" charset="0"/>
            </a:endParaRPr>
          </a:p>
        </p:txBody>
      </p:sp>
      <p:sp>
        <p:nvSpPr>
          <p:cNvPr id="16387" name="1048612 CuadroTexto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zh-CN" altLang="en-US" sz="1200">
                <a:solidFill>
                  <a:srgbClr val="898989"/>
                </a:solidFill>
              </a:rPr>
              <a:t>ANFUDIBAM - Directorio Nacional</a:t>
            </a:r>
          </a:p>
        </p:txBody>
      </p:sp>
      <p:sp>
        <p:nvSpPr>
          <p:cNvPr id="16388" name="1048614 Rectángulo"/>
          <p:cNvSpPr>
            <a:spLocks noChangeArrowheads="1"/>
          </p:cNvSpPr>
          <p:nvPr/>
        </p:nvSpPr>
        <p:spPr bwMode="auto">
          <a:xfrm rot="5400000">
            <a:off x="3996531" y="-3663156"/>
            <a:ext cx="1150938" cy="91440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6389" name="1048615 CuadroTexto"/>
          <p:cNvSpPr txBox="1"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s-CL" altLang="es-CL" sz="2800" dirty="0" smtClean="0">
                <a:solidFill>
                  <a:srgbClr val="FFFFFF"/>
                </a:solidFill>
              </a:rPr>
              <a:t>OBJETIVOS ESPECÍFICOS</a:t>
            </a:r>
            <a:endParaRPr lang="es-CL" altLang="es-CL" sz="2800" dirty="0">
              <a:solidFill>
                <a:srgbClr val="FFFFFF"/>
              </a:solidFill>
            </a:endParaRPr>
          </a:p>
        </p:txBody>
      </p:sp>
      <p:pic>
        <p:nvPicPr>
          <p:cNvPr id="16391" name="8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5" b="36685"/>
          <a:stretch>
            <a:fillRect/>
          </a:stretch>
        </p:blipFill>
        <p:spPr bwMode="auto">
          <a:xfrm>
            <a:off x="3276600" y="5949950"/>
            <a:ext cx="2590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85721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主题 1">
        <a:dk1>
          <a:srgbClr val="EEECE1"/>
        </a:dk1>
        <a:lt1>
          <a:srgbClr val="FFFFFF"/>
        </a:lt1>
        <a:dk2>
          <a:srgbClr val="000000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12868</TotalTime>
  <Words>1955</Words>
  <Application>Microsoft Office PowerPoint</Application>
  <PresentationFormat>Presentación en pantalla (4:3)</PresentationFormat>
  <Paragraphs>112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1" baseType="lpstr">
      <vt:lpstr>ＭＳ Ｐゴシック</vt:lpstr>
      <vt:lpstr>ＭＳ Ｐゴシック</vt:lpstr>
      <vt:lpstr>宋体</vt:lpstr>
      <vt:lpstr>Arial</vt:lpstr>
      <vt:lpstr>Arial</vt:lpstr>
      <vt:lpstr>Calibri</vt:lpstr>
      <vt:lpstr>Calibri Light</vt:lpstr>
      <vt:lpstr>Times New Roman</vt:lpstr>
      <vt:lpstr>Office 主题</vt:lpstr>
      <vt:lpstr>Procedimiento para mejoras de grado y/o cambios de estamento para personal a contrata.</vt:lpstr>
      <vt:lpstr>Introducción</vt:lpstr>
      <vt:lpstr>Aprobación, discusión y la validación  se relaciona con 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la Nueva Institucionalidad  Ministerio de las Culturas, las Artes y el Patrimonio.</dc:title>
  <dc:creator>Asociación ANFUDIBAM</dc:creator>
  <cp:lastModifiedBy>Diego Cortez</cp:lastModifiedBy>
  <cp:revision>68</cp:revision>
  <dcterms:created xsi:type="dcterms:W3CDTF">2017-11-15T09:40:35Z</dcterms:created>
  <dcterms:modified xsi:type="dcterms:W3CDTF">2018-06-21T23:48:54Z</dcterms:modified>
</cp:coreProperties>
</file>